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2" r:id="rId2"/>
    <p:sldId id="346" r:id="rId3"/>
    <p:sldId id="348" r:id="rId4"/>
    <p:sldId id="350" r:id="rId5"/>
    <p:sldId id="349" r:id="rId6"/>
    <p:sldId id="347" r:id="rId7"/>
    <p:sldId id="353" r:id="rId8"/>
    <p:sldId id="354" r:id="rId9"/>
    <p:sldId id="351" r:id="rId10"/>
    <p:sldId id="352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1" r:id="rId25"/>
    <p:sldId id="262" r:id="rId26"/>
    <p:sldId id="263" r:id="rId27"/>
    <p:sldId id="264" r:id="rId28"/>
    <p:sldId id="265" r:id="rId29"/>
    <p:sldId id="266" r:id="rId30"/>
    <p:sldId id="268" r:id="rId31"/>
    <p:sldId id="267" r:id="rId32"/>
    <p:sldId id="269" r:id="rId33"/>
    <p:sldId id="270" r:id="rId34"/>
    <p:sldId id="271" r:id="rId35"/>
    <p:sldId id="278" r:id="rId36"/>
    <p:sldId id="273" r:id="rId37"/>
    <p:sldId id="279" r:id="rId38"/>
    <p:sldId id="280" r:id="rId39"/>
    <p:sldId id="281" r:id="rId40"/>
    <p:sldId id="282" r:id="rId41"/>
    <p:sldId id="283" r:id="rId42"/>
    <p:sldId id="284" r:id="rId43"/>
    <p:sldId id="344" r:id="rId44"/>
    <p:sldId id="285" r:id="rId45"/>
    <p:sldId id="286" r:id="rId46"/>
    <p:sldId id="287" r:id="rId47"/>
    <p:sldId id="288" r:id="rId48"/>
    <p:sldId id="290" r:id="rId49"/>
    <p:sldId id="292" r:id="rId50"/>
    <p:sldId id="294" r:id="rId51"/>
    <p:sldId id="296" r:id="rId52"/>
    <p:sldId id="297" r:id="rId53"/>
    <p:sldId id="299" r:id="rId54"/>
    <p:sldId id="301" r:id="rId55"/>
    <p:sldId id="302" r:id="rId56"/>
    <p:sldId id="304" r:id="rId57"/>
    <p:sldId id="305" r:id="rId58"/>
    <p:sldId id="307" r:id="rId59"/>
    <p:sldId id="309" r:id="rId60"/>
    <p:sldId id="310" r:id="rId61"/>
    <p:sldId id="324" r:id="rId62"/>
    <p:sldId id="325" r:id="rId63"/>
    <p:sldId id="326" r:id="rId64"/>
    <p:sldId id="327" r:id="rId65"/>
    <p:sldId id="328" r:id="rId66"/>
    <p:sldId id="329" r:id="rId67"/>
    <p:sldId id="345" r:id="rId6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9"/>
    <p:restoredTop sz="94734"/>
  </p:normalViewPr>
  <p:slideViewPr>
    <p:cSldViewPr snapToGrid="0" snapToObjects="1">
      <p:cViewPr varScale="1">
        <p:scale>
          <a:sx n="98" d="100"/>
          <a:sy n="98" d="100"/>
        </p:scale>
        <p:origin x="16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58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5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6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04: </a:t>
            </a:r>
            <a:br>
              <a:rPr lang="en-US" sz="6600" dirty="0"/>
            </a:br>
            <a:r>
              <a:rPr lang="en-US" sz="6600" dirty="0"/>
              <a:t>Recursion and </a:t>
            </a:r>
            <a:br>
              <a:rPr lang="en-US" sz="6600" dirty="0"/>
            </a:br>
            <a:r>
              <a:rPr lang="en-US" sz="6600" dirty="0"/>
              <a:t>Test Driven Development (TDD)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85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6850"/>
            <a:ext cx="7277100" cy="2787650"/>
          </a:xfrm>
        </p:spPr>
        <p:txBody>
          <a:bodyPr>
            <a:normAutofit/>
          </a:bodyPr>
          <a:lstStyle/>
          <a:p>
            <a:r>
              <a:rPr lang="en-US" dirty="0"/>
              <a:t>What If No Stopping?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3530600"/>
            <a:ext cx="12541250" cy="606425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</a:t>
            </a:r>
            <a:r>
              <a:rPr lang="en-US" i="1" dirty="0"/>
              <a:t>f(n)</a:t>
            </a:r>
            <a:r>
              <a:rPr lang="en-US" dirty="0"/>
              <a:t> is completed, </a:t>
            </a:r>
            <a:r>
              <a:rPr lang="en-US" i="1" dirty="0"/>
              <a:t>f(n-1)</a:t>
            </a:r>
            <a:r>
              <a:rPr lang="en-US" dirty="0"/>
              <a:t> must be completed</a:t>
            </a:r>
          </a:p>
          <a:p>
            <a:r>
              <a:rPr lang="en-US" dirty="0"/>
              <a:t>But before </a:t>
            </a:r>
            <a:r>
              <a:rPr lang="en-US" i="1" dirty="0"/>
              <a:t>f(n-1)</a:t>
            </a:r>
            <a:r>
              <a:rPr lang="en-US" dirty="0"/>
              <a:t> is completed, </a:t>
            </a:r>
            <a:r>
              <a:rPr lang="en-US" i="1" dirty="0"/>
              <a:t>f(n-2)</a:t>
            </a:r>
            <a:r>
              <a:rPr lang="en-US" dirty="0"/>
              <a:t> must be completed</a:t>
            </a:r>
          </a:p>
          <a:p>
            <a:r>
              <a:rPr lang="en-US" dirty="0"/>
              <a:t>And so on… </a:t>
            </a:r>
          </a:p>
          <a:p>
            <a:r>
              <a:rPr lang="en-US" dirty="0"/>
              <a:t>At each function call, we push a frame on the function call stack</a:t>
            </a:r>
          </a:p>
          <a:p>
            <a:r>
              <a:rPr lang="en-US" dirty="0"/>
              <a:t>If no stopping criterion, we will push so many frames that we will run out  of memory eventually</a:t>
            </a:r>
          </a:p>
          <a:p>
            <a:pPr lvl="1"/>
            <a:r>
              <a:rPr lang="en-US" dirty="0"/>
              <a:t>leading so to a </a:t>
            </a:r>
            <a:r>
              <a:rPr lang="en-US" i="1" dirty="0"/>
              <a:t>stack overflow</a:t>
            </a:r>
            <a:r>
              <a:rPr lang="en-US" dirty="0"/>
              <a:t> exception</a:t>
            </a:r>
          </a:p>
        </p:txBody>
      </p:sp>
      <p:pic>
        <p:nvPicPr>
          <p:cNvPr id="3074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49" y="196850"/>
            <a:ext cx="3756025" cy="26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1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Recursive Calls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603500"/>
            <a:ext cx="12369800" cy="6870700"/>
          </a:xfrm>
        </p:spPr>
        <p:txBody>
          <a:bodyPr/>
          <a:lstStyle/>
          <a:p>
            <a:r>
              <a:rPr lang="en-US" dirty="0"/>
              <a:t>Considering </a:t>
            </a:r>
            <a:r>
              <a:rPr lang="en-US" i="1" dirty="0"/>
              <a:t>f(n) = n + f(n-1)</a:t>
            </a:r>
            <a:r>
              <a:rPr lang="en-US" dirty="0"/>
              <a:t>, how many frames will be pushed?</a:t>
            </a:r>
          </a:p>
          <a:p>
            <a:pPr lvl="1"/>
            <a:r>
              <a:rPr lang="en-US" dirty="0"/>
              <a:t>assume stopping condition for n&lt;=1</a:t>
            </a:r>
          </a:p>
          <a:p>
            <a:r>
              <a:rPr lang="en-US" dirty="0"/>
              <a:t>We would have </a:t>
            </a:r>
            <a:r>
              <a:rPr lang="en-US" i="1" dirty="0"/>
              <a:t>O(n)</a:t>
            </a:r>
            <a:r>
              <a:rPr lang="en-US" dirty="0"/>
              <a:t> frames</a:t>
            </a:r>
          </a:p>
          <a:p>
            <a:r>
              <a:rPr lang="en-US" dirty="0"/>
              <a:t>Even if stopping condition, we can get a stack overflow for large enough </a:t>
            </a:r>
            <a:r>
              <a:rPr lang="en-US" i="1" dirty="0"/>
              <a:t>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n = 100,000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3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603500"/>
            <a:ext cx="12369800" cy="6864350"/>
          </a:xfrm>
        </p:spPr>
        <p:txBody>
          <a:bodyPr/>
          <a:lstStyle/>
          <a:p>
            <a:r>
              <a:rPr lang="en-US" dirty="0"/>
              <a:t>In each recursive call, we must reduce the input</a:t>
            </a:r>
          </a:p>
          <a:p>
            <a:r>
              <a:rPr lang="en-US" dirty="0"/>
              <a:t>How much input is reduced has huge impact on viability of the recursive algorithm</a:t>
            </a:r>
          </a:p>
          <a:p>
            <a:pPr lvl="1"/>
            <a:r>
              <a:rPr lang="en-US" dirty="0"/>
              <a:t>we must avoid stack overflows</a:t>
            </a:r>
          </a:p>
          <a:p>
            <a:r>
              <a:rPr lang="en-US" dirty="0"/>
              <a:t>If the decrease is linear, then we will have a linear number of frames on stack</a:t>
            </a:r>
          </a:p>
          <a:p>
            <a:pPr lvl="1"/>
            <a:r>
              <a:rPr lang="en-US" dirty="0"/>
              <a:t>which will likely lead to a stack overflow for non-small inputs</a:t>
            </a:r>
          </a:p>
        </p:txBody>
      </p:sp>
    </p:spTree>
    <p:extLst>
      <p:ext uri="{BB962C8B-B14F-4D97-AF65-F5344CB8AC3E}">
        <p14:creationId xmlns:p14="http://schemas.microsoft.com/office/powerpoint/2010/main" val="2695505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Array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2603500"/>
            <a:ext cx="12134850" cy="6775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sum all values in an array </a:t>
            </a:r>
            <a:r>
              <a:rPr lang="en-US" i="1" dirty="0"/>
              <a:t>a</a:t>
            </a:r>
            <a:r>
              <a:rPr lang="en-US" dirty="0"/>
              <a:t>, from start index </a:t>
            </a:r>
            <a:r>
              <a:rPr lang="en-US" i="1" dirty="0"/>
              <a:t>s</a:t>
            </a:r>
            <a:r>
              <a:rPr lang="en-US" dirty="0"/>
              <a:t> to end index </a:t>
            </a:r>
            <a:r>
              <a:rPr lang="en-US" i="1" dirty="0"/>
              <a:t>e</a:t>
            </a:r>
          </a:p>
          <a:p>
            <a:pPr lvl="1"/>
            <a:r>
              <a:rPr lang="en-US" dirty="0"/>
              <a:t>where </a:t>
            </a:r>
            <a:r>
              <a:rPr lang="en-US" i="1" dirty="0"/>
              <a:t>sum(a) = sum(a,0,a.length-1) </a:t>
            </a:r>
          </a:p>
          <a:p>
            <a:r>
              <a:rPr lang="en-US" dirty="0"/>
              <a:t>Considering 2 different recursive versions</a:t>
            </a:r>
          </a:p>
          <a:p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a[s] +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 +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r>
              <a:rPr lang="en-US" dirty="0"/>
              <a:t>Stopping: </a:t>
            </a:r>
            <a:r>
              <a:rPr lang="en-US" i="1" dirty="0"/>
              <a:t>s==e  -&gt;  sum(</a:t>
            </a:r>
            <a:r>
              <a:rPr lang="en-US" i="1" dirty="0" err="1"/>
              <a:t>a,s,e</a:t>
            </a:r>
            <a:r>
              <a:rPr lang="en-US" i="1" dirty="0"/>
              <a:t>)=a[s] </a:t>
            </a:r>
          </a:p>
          <a:p>
            <a:r>
              <a:rPr lang="en-US" dirty="0"/>
              <a:t>Both give the right answer, but </a:t>
            </a:r>
            <a:r>
              <a:rPr lang="en-US" i="1" dirty="0"/>
              <a:t>which version is better?</a:t>
            </a:r>
          </a:p>
        </p:txBody>
      </p:sp>
    </p:spTree>
    <p:extLst>
      <p:ext uri="{BB962C8B-B14F-4D97-AF65-F5344CB8AC3E}">
        <p14:creationId xmlns:p14="http://schemas.microsoft.com/office/powerpoint/2010/main" val="1712251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850"/>
            <a:ext cx="12680950" cy="1041400"/>
          </a:xfrm>
        </p:spPr>
        <p:txBody>
          <a:bodyPr>
            <a:normAutofit/>
          </a:bodyPr>
          <a:lstStyle/>
          <a:p>
            <a:r>
              <a:rPr lang="en-US" sz="6000" i="1" dirty="0" err="1"/>
              <a:t>sumX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a[s] + </a:t>
            </a:r>
            <a:r>
              <a:rPr lang="en-US" sz="6000" i="1" dirty="0" err="1"/>
              <a:t>sumX</a:t>
            </a:r>
            <a:r>
              <a:rPr lang="en-US" sz="6000" i="1" dirty="0"/>
              <a:t>(a,s+1,e)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4600"/>
            <a:ext cx="6635750" cy="316865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current =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s==e ? return current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recursion =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return current + recursion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4510"/>
              </p:ext>
            </p:extLst>
          </p:nvPr>
        </p:nvGraphicFramePr>
        <p:xfrm>
          <a:off x="16700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7957"/>
              </p:ext>
            </p:extLst>
          </p:nvPr>
        </p:nvGraphicFramePr>
        <p:xfrm>
          <a:off x="434340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1851"/>
              </p:ext>
            </p:extLst>
          </p:nvPr>
        </p:nvGraphicFramePr>
        <p:xfrm>
          <a:off x="701675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74689"/>
              </p:ext>
            </p:extLst>
          </p:nvPr>
        </p:nvGraphicFramePr>
        <p:xfrm>
          <a:off x="969010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920749" y="85280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280149" y="4773168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79170" y="66103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978899" y="29210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2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07950"/>
            <a:ext cx="12700000" cy="1924050"/>
          </a:xfrm>
        </p:spPr>
        <p:txBody>
          <a:bodyPr>
            <a:normAutofit fontScale="92500"/>
          </a:bodyPr>
          <a:lstStyle/>
          <a:p>
            <a:pPr>
              <a:spcBef>
                <a:spcPts val="2100"/>
              </a:spcBef>
            </a:pPr>
            <a:r>
              <a:rPr lang="en-US" dirty="0"/>
              <a:t>Until we reach stopping condition </a:t>
            </a:r>
            <a:r>
              <a:rPr lang="en-US" i="1" dirty="0"/>
              <a:t>s==e</a:t>
            </a:r>
            <a:r>
              <a:rPr lang="en-US" dirty="0"/>
              <a:t>, we keep on making recursive calls, and push new frames on stack</a:t>
            </a:r>
          </a:p>
          <a:p>
            <a:pPr>
              <a:spcBef>
                <a:spcPts val="2100"/>
              </a:spcBef>
            </a:pPr>
            <a:r>
              <a:rPr lang="en-US" dirty="0"/>
              <a:t>Recall a frame is popped only when its function is terminated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43400"/>
              </p:ext>
            </p:extLst>
          </p:nvPr>
        </p:nvGraphicFramePr>
        <p:xfrm>
          <a:off x="1108336" y="2209800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997"/>
              </p:ext>
            </p:extLst>
          </p:nvPr>
        </p:nvGraphicFramePr>
        <p:xfrm>
          <a:off x="4153692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46802"/>
              </p:ext>
            </p:extLst>
          </p:nvPr>
        </p:nvGraphicFramePr>
        <p:xfrm>
          <a:off x="7199048" y="2214174"/>
          <a:ext cx="1976483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6483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=15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41803"/>
              </p:ext>
            </p:extLst>
          </p:nvPr>
        </p:nvGraphicFramePr>
        <p:xfrm>
          <a:off x="10244404" y="2214174"/>
          <a:ext cx="1958106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8106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= 21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65132" y="32766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630036" y="77279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70788" y="59055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524249" y="40195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3152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2617450" cy="1746250"/>
          </a:xfrm>
        </p:spPr>
        <p:txBody>
          <a:bodyPr>
            <a:noAutofit/>
          </a:bodyPr>
          <a:lstStyle/>
          <a:p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</a:t>
            </a:r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a,s,middle</a:t>
            </a:r>
            <a:r>
              <a:rPr lang="en-US" sz="6000" i="1" dirty="0"/>
              <a:t>) + </a:t>
            </a:r>
            <a:r>
              <a:rPr lang="en-US" sz="6000" i="1" dirty="0" err="1"/>
              <a:t>sumY</a:t>
            </a:r>
            <a:r>
              <a:rPr lang="en-US" sz="6000" i="1" dirty="0"/>
              <a:t>(a,middle+1,e)</a:t>
            </a:r>
            <a:endParaRPr lang="en-US" sz="6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7500" y="2114550"/>
            <a:ext cx="663575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s==e ? return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middle = (</a:t>
            </a:r>
            <a:r>
              <a:rPr lang="en-US" i="1" dirty="0" err="1"/>
              <a:t>s+e</a:t>
            </a:r>
            <a:r>
              <a:rPr lang="en-US" i="1" dirty="0"/>
              <a:t>)/2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left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right =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return left + right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2220"/>
              </p:ext>
            </p:extLst>
          </p:nvPr>
        </p:nvGraphicFramePr>
        <p:xfrm>
          <a:off x="44386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72582"/>
              </p:ext>
            </p:extLst>
          </p:nvPr>
        </p:nvGraphicFramePr>
        <p:xfrm>
          <a:off x="744220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7822"/>
              </p:ext>
            </p:extLst>
          </p:nvPr>
        </p:nvGraphicFramePr>
        <p:xfrm>
          <a:off x="1044575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41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we compute the right half, we wholly compute the left half, including all its internal recursive calls (left and right)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2489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05831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20771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9536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41843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69268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35994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4697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45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/>
          </a:bodyPr>
          <a:lstStyle/>
          <a:p>
            <a:r>
              <a:rPr lang="en-US" dirty="0"/>
              <a:t>Once we compute </a:t>
            </a:r>
            <a:r>
              <a:rPr lang="en-US" i="1" dirty="0"/>
              <a:t>left=11</a:t>
            </a:r>
            <a:r>
              <a:rPr lang="en-US" dirty="0"/>
              <a:t>, we enter in the call </a:t>
            </a:r>
            <a:r>
              <a:rPr lang="en-US" i="1" dirty="0"/>
              <a:t>right=</a:t>
            </a:r>
            <a:r>
              <a:rPr lang="en-US" i="1" dirty="0" err="1"/>
              <a:t>sumY</a:t>
            </a:r>
            <a:r>
              <a:rPr lang="en-US" i="1" dirty="0"/>
              <a:t>(middle+1,e)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17226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5475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4485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86790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02306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3961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69077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61838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6188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20650"/>
            <a:ext cx="11099800" cy="1314450"/>
          </a:xfrm>
        </p:spPr>
        <p:txBody>
          <a:bodyPr/>
          <a:lstStyle/>
          <a:p>
            <a:r>
              <a:rPr lang="en-US" dirty="0"/>
              <a:t>Once both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are recursively computed, the final returned result is </a:t>
            </a:r>
            <a:r>
              <a:rPr lang="en-US" i="1" dirty="0"/>
              <a:t>11+15 = 26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97347"/>
              </p:ext>
            </p:extLst>
          </p:nvPr>
        </p:nvGraphicFramePr>
        <p:xfrm>
          <a:off x="87630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82321" y="40502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34557"/>
              </p:ext>
            </p:extLst>
          </p:nvPr>
        </p:nvGraphicFramePr>
        <p:xfrm>
          <a:off x="396875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374771" y="51615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86730"/>
              </p:ext>
            </p:extLst>
          </p:nvPr>
        </p:nvGraphicFramePr>
        <p:xfrm>
          <a:off x="7061200" y="2615632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15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467221" y="73964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953098" y="71932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7828" y="7181810"/>
            <a:ext cx="5033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5668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4917172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2100"/>
                  </a:spcBef>
                </a:pPr>
                <a:r>
                  <a:rPr lang="en-US" dirty="0"/>
                  <a:t>In these examples, </a:t>
                </a:r>
                <a:r>
                  <a:rPr lang="en-US" i="1" dirty="0" err="1"/>
                  <a:t>sumX</a:t>
                </a:r>
                <a:r>
                  <a:rPr lang="en-US" dirty="0"/>
                  <a:t> had at most 4 frames on stack at same time, whereas </a:t>
                </a:r>
                <a:r>
                  <a:rPr lang="en-US" i="1" dirty="0" err="1"/>
                  <a:t>sumY</a:t>
                </a:r>
                <a:r>
                  <a:rPr lang="en-US" dirty="0"/>
                  <a:t> had only 3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sumX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quite bad… stack is not so big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sumY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(log 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good… but still worse than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(1) of an iterative version using a loop in a single function call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It can be mathematically proved that, if you halve the space by half at each call, you will get at most </a:t>
                </a:r>
                <a:r>
                  <a:rPr lang="en-US" i="1" dirty="0"/>
                  <a:t>log n</a:t>
                </a:r>
                <a:r>
                  <a:rPr lang="en-US" dirty="0"/>
                  <a:t> frames on the stack 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When designing a recursive algorithm, should always aim to reduce space by at least half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it is not a problem if you then need to make 2 or more recursive calls in the same function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  <a:blipFill>
                <a:blip r:embed="rId2"/>
                <a:stretch>
                  <a:fillRect l="-1017" t="-1852" r="-1119"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401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2603500"/>
            <a:ext cx="12496800" cy="6959600"/>
          </a:xfrm>
        </p:spPr>
        <p:txBody>
          <a:bodyPr/>
          <a:lstStyle/>
          <a:p>
            <a:r>
              <a:rPr lang="en-US" dirty="0"/>
              <a:t>3 main aspects in recursive functions</a:t>
            </a:r>
          </a:p>
          <a:p>
            <a:r>
              <a:rPr lang="en-US" b="1" dirty="0"/>
              <a:t>Stopping Criterion</a:t>
            </a:r>
            <a:r>
              <a:rPr lang="en-US" dirty="0"/>
              <a:t>: otherwise no end, until a stack overflow</a:t>
            </a:r>
          </a:p>
          <a:p>
            <a:r>
              <a:rPr lang="en-US" b="1" dirty="0"/>
              <a:t>Reduced Input</a:t>
            </a:r>
            <a:r>
              <a:rPr lang="en-US" dirty="0"/>
              <a:t>: aim at least at halving it</a:t>
            </a:r>
          </a:p>
          <a:p>
            <a:r>
              <a:rPr lang="en-US" b="1" dirty="0"/>
              <a:t>Combine Results</a:t>
            </a:r>
            <a:r>
              <a:rPr lang="en-US" dirty="0"/>
              <a:t>: once recursive calls finished, combine their outputs together for the final result</a:t>
            </a:r>
          </a:p>
          <a:p>
            <a:pPr lvl="1"/>
            <a:r>
              <a:rPr lang="en-US" dirty="0"/>
              <a:t>often it is not as trivial as doing a + </a:t>
            </a:r>
          </a:p>
        </p:txBody>
      </p:sp>
    </p:spTree>
    <p:extLst>
      <p:ext uri="{BB962C8B-B14F-4D97-AF65-F5344CB8AC3E}">
        <p14:creationId xmlns:p14="http://schemas.microsoft.com/office/powerpoint/2010/main" val="784330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300" y="3225800"/>
            <a:ext cx="12363450" cy="3302000"/>
          </a:xfrm>
        </p:spPr>
        <p:txBody>
          <a:bodyPr/>
          <a:lstStyle/>
          <a:p>
            <a:r>
              <a:rPr lang="en-US" dirty="0"/>
              <a:t>Why Use Recursion???</a:t>
            </a:r>
          </a:p>
        </p:txBody>
      </p:sp>
    </p:spTree>
    <p:extLst>
      <p:ext uri="{BB962C8B-B14F-4D97-AF65-F5344CB8AC3E}">
        <p14:creationId xmlns:p14="http://schemas.microsoft.com/office/powerpoint/2010/main" val="141149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vs. Iterative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338050" cy="6921500"/>
          </a:xfrm>
        </p:spPr>
        <p:txBody>
          <a:bodyPr/>
          <a:lstStyle/>
          <a:p>
            <a:r>
              <a:rPr lang="en-US" dirty="0"/>
              <a:t>Iterative versions of algorithms are “</a:t>
            </a:r>
            <a:r>
              <a:rPr lang="en-US" i="1" dirty="0"/>
              <a:t>usually</a:t>
            </a:r>
            <a:r>
              <a:rPr lang="en-US" dirty="0"/>
              <a:t>” better</a:t>
            </a:r>
          </a:p>
          <a:p>
            <a:pPr lvl="1"/>
            <a:r>
              <a:rPr lang="en-US" dirty="0"/>
              <a:t>recall that each recursive call has to create and push a new function call frame</a:t>
            </a:r>
          </a:p>
          <a:p>
            <a:r>
              <a:rPr lang="en-US" dirty="0"/>
              <a:t>However, there are many algorithms that are </a:t>
            </a:r>
            <a:r>
              <a:rPr lang="en-US" i="1" dirty="0"/>
              <a:t>easier</a:t>
            </a:r>
            <a:r>
              <a:rPr lang="en-US" dirty="0"/>
              <a:t> and </a:t>
            </a:r>
            <a:r>
              <a:rPr lang="en-US" i="1" dirty="0"/>
              <a:t>more efficient</a:t>
            </a:r>
            <a:r>
              <a:rPr lang="en-US" dirty="0"/>
              <a:t> to write in a recursive form</a:t>
            </a:r>
          </a:p>
          <a:p>
            <a:pPr lvl="1"/>
            <a:r>
              <a:rPr lang="en-US" dirty="0"/>
              <a:t>this will become more evident when we will start to work with </a:t>
            </a:r>
            <a:r>
              <a:rPr lang="en-US" i="1" dirty="0"/>
              <a:t>Trees</a:t>
            </a:r>
          </a:p>
          <a:p>
            <a:r>
              <a:rPr lang="en-US" dirty="0"/>
              <a:t>Recursive sorting: </a:t>
            </a:r>
            <a:r>
              <a:rPr lang="en-US" i="1" dirty="0"/>
              <a:t>Merge Sort</a:t>
            </a:r>
            <a:r>
              <a:rPr lang="en-US" dirty="0"/>
              <a:t> and </a:t>
            </a:r>
            <a:r>
              <a:rPr lang="en-US" i="1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7251525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7524750" cy="6286500"/>
          </a:xfrm>
        </p:spPr>
        <p:txBody>
          <a:bodyPr/>
          <a:lstStyle/>
          <a:p>
            <a:r>
              <a:rPr lang="en-US" i="1" dirty="0"/>
              <a:t>Divide and Conquer</a:t>
            </a:r>
          </a:p>
          <a:p>
            <a:pPr lvl="1"/>
            <a:r>
              <a:rPr lang="en-US" dirty="0"/>
              <a:t>Recursive implementation</a:t>
            </a:r>
          </a:p>
          <a:p>
            <a:r>
              <a:rPr lang="en-US" dirty="0"/>
              <a:t>Split the array in two </a:t>
            </a:r>
          </a:p>
          <a:p>
            <a:r>
              <a:rPr lang="en-US" dirty="0"/>
              <a:t>Sort the two parts</a:t>
            </a:r>
          </a:p>
          <a:p>
            <a:r>
              <a:rPr lang="en-US" dirty="0"/>
              <a:t>Merge the two parts once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7747"/>
              </p:ext>
            </p:extLst>
          </p:nvPr>
        </p:nvGraphicFramePr>
        <p:xfrm>
          <a:off x="8594729" y="3725403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18995"/>
              </p:ext>
            </p:extLst>
          </p:nvPr>
        </p:nvGraphicFramePr>
        <p:xfrm>
          <a:off x="8626478" y="53650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4"/>
              </p:ext>
            </p:extLst>
          </p:nvPr>
        </p:nvGraphicFramePr>
        <p:xfrm>
          <a:off x="8626478" y="6486947"/>
          <a:ext cx="415078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0517"/>
              </p:ext>
            </p:extLst>
          </p:nvPr>
        </p:nvGraphicFramePr>
        <p:xfrm>
          <a:off x="8648702" y="75113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346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2603500"/>
            <a:ext cx="12744449" cy="6286500"/>
          </a:xfrm>
        </p:spPr>
        <p:txBody>
          <a:bodyPr>
            <a:normAutofit fontScale="92500"/>
          </a:bodyPr>
          <a:lstStyle/>
          <a:p>
            <a:r>
              <a:rPr lang="en-US" dirty="0"/>
              <a:t>Writing </a:t>
            </a:r>
            <a:r>
              <a:rPr lang="en-US" i="1" dirty="0" err="1"/>
              <a:t>mergeSort</a:t>
            </a:r>
            <a:r>
              <a:rPr lang="en-US" i="1" dirty="0"/>
              <a:t>(T[] array)</a:t>
            </a:r>
          </a:p>
          <a:p>
            <a:r>
              <a:rPr lang="en-US" dirty="0"/>
              <a:t>How to sort the 2 halves if my goal was to write a sort algorithm???</a:t>
            </a:r>
          </a:p>
          <a:p>
            <a:r>
              <a:rPr lang="en-US" dirty="0"/>
              <a:t>Recursion: reuse function you are writing, but  on smaller data</a:t>
            </a:r>
          </a:p>
          <a:p>
            <a:pPr marL="444500" lvl="1" indent="0">
              <a:buNone/>
            </a:pPr>
            <a:r>
              <a:rPr lang="en-US" i="1" dirty="0" err="1"/>
              <a:t>mergeSort</a:t>
            </a:r>
            <a:r>
              <a:rPr lang="en-US" i="1" dirty="0"/>
              <a:t>(T[] array){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0, </a:t>
            </a:r>
            <a:r>
              <a:rPr lang="en-US" i="1" dirty="0" err="1"/>
              <a:t>array.length</a:t>
            </a:r>
            <a:r>
              <a:rPr lang="en-US" i="1" dirty="0"/>
              <a:t> / 2)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</a:t>
            </a:r>
            <a:r>
              <a:rPr lang="en-US" i="1" dirty="0" err="1"/>
              <a:t>array.length</a:t>
            </a:r>
            <a:r>
              <a:rPr lang="en-US" i="1" dirty="0"/>
              <a:t> /2 , </a:t>
            </a:r>
            <a:r>
              <a:rPr lang="en-US" i="1" dirty="0" err="1"/>
              <a:t>array.length</a:t>
            </a:r>
            <a:r>
              <a:rPr lang="en-US" i="1" dirty="0"/>
              <a:t>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mergeHalves</a:t>
            </a:r>
            <a:r>
              <a:rPr lang="en-US" i="1" dirty="0"/>
              <a:t>(array)</a:t>
            </a:r>
          </a:p>
          <a:p>
            <a:pPr marL="444500" lvl="1" indent="0">
              <a:buNone/>
            </a:pPr>
            <a:r>
              <a:rPr lang="en-US" i="1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553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3500"/>
            <a:ext cx="12268200" cy="6286500"/>
          </a:xfrm>
        </p:spPr>
        <p:txBody>
          <a:bodyPr/>
          <a:lstStyle/>
          <a:p>
            <a:r>
              <a:rPr lang="en-US" dirty="0"/>
              <a:t>To avoid infinite loop, you need to define a stopping condition</a:t>
            </a:r>
          </a:p>
          <a:p>
            <a:r>
              <a:rPr lang="en-US" dirty="0"/>
              <a:t>When do I know for certain that an array is sorted?</a:t>
            </a:r>
          </a:p>
          <a:p>
            <a:r>
              <a:rPr lang="en-US" dirty="0"/>
              <a:t>Answer: when its size is at most 1</a:t>
            </a:r>
          </a:p>
          <a:p>
            <a:r>
              <a:rPr lang="en-US" dirty="0"/>
              <a:t>So, stop recursion when reaching an half of size 1 or less</a:t>
            </a:r>
          </a:p>
        </p:txBody>
      </p:sp>
    </p:spTree>
    <p:extLst>
      <p:ext uri="{BB962C8B-B14F-4D97-AF65-F5344CB8AC3E}">
        <p14:creationId xmlns:p14="http://schemas.microsoft.com/office/powerpoint/2010/main" val="8935289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51765"/>
            <a:ext cx="11099800" cy="1336675"/>
          </a:xfrm>
        </p:spPr>
        <p:txBody>
          <a:bodyPr/>
          <a:lstStyle/>
          <a:p>
            <a:r>
              <a:rPr lang="en-US" dirty="0"/>
              <a:t>Merge of Halves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04341"/>
            <a:ext cx="12700000" cy="23342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recursion, I can sort the 2 halves, but array with 2 sorted halves is not sorted</a:t>
            </a:r>
          </a:p>
          <a:p>
            <a:r>
              <a:rPr lang="en-US" dirty="0"/>
              <a:t>Scan the 2 halves, and copy min to a new array</a:t>
            </a:r>
          </a:p>
          <a:p>
            <a:r>
              <a:rPr lang="en-US" dirty="0"/>
              <a:t>Between N/2 and N comparisons: once reached end of one half, copy over the other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24621"/>
              </p:ext>
            </p:extLst>
          </p:nvPr>
        </p:nvGraphicFramePr>
        <p:xfrm>
          <a:off x="5810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09232"/>
              </p:ext>
            </p:extLst>
          </p:nvPr>
        </p:nvGraphicFramePr>
        <p:xfrm>
          <a:off x="5810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26563"/>
              </p:ext>
            </p:extLst>
          </p:nvPr>
        </p:nvGraphicFramePr>
        <p:xfrm>
          <a:off x="5810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1155"/>
              </p:ext>
            </p:extLst>
          </p:nvPr>
        </p:nvGraphicFramePr>
        <p:xfrm>
          <a:off x="71723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9404"/>
              </p:ext>
            </p:extLst>
          </p:nvPr>
        </p:nvGraphicFramePr>
        <p:xfrm>
          <a:off x="71723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7535"/>
              </p:ext>
            </p:extLst>
          </p:nvPr>
        </p:nvGraphicFramePr>
        <p:xfrm>
          <a:off x="71723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56826"/>
              </p:ext>
            </p:extLst>
          </p:nvPr>
        </p:nvGraphicFramePr>
        <p:xfrm>
          <a:off x="5810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9862"/>
              </p:ext>
            </p:extLst>
          </p:nvPr>
        </p:nvGraphicFramePr>
        <p:xfrm>
          <a:off x="5810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91740"/>
              </p:ext>
            </p:extLst>
          </p:nvPr>
        </p:nvGraphicFramePr>
        <p:xfrm>
          <a:off x="5810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71052"/>
              </p:ext>
            </p:extLst>
          </p:nvPr>
        </p:nvGraphicFramePr>
        <p:xfrm>
          <a:off x="71723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29812"/>
              </p:ext>
            </p:extLst>
          </p:nvPr>
        </p:nvGraphicFramePr>
        <p:xfrm>
          <a:off x="71723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877"/>
              </p:ext>
            </p:extLst>
          </p:nvPr>
        </p:nvGraphicFramePr>
        <p:xfrm>
          <a:off x="71723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827659" y="4733255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827659" y="549188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790559" y="8508011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8091531" y="775553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393031" y="5465939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8085181" y="4742322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1493881" y="850028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493881" y="774671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50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Cost based on 2 recursive calls and then merge</a:t>
                </a:r>
              </a:p>
              <a:p>
                <a:r>
                  <a:rPr lang="en-US" dirty="0"/>
                  <a:t>C(1) = O(1)</a:t>
                </a:r>
              </a:p>
              <a:p>
                <a:r>
                  <a:rPr lang="en-US" dirty="0"/>
                  <a:t>C(n) &gt;= C(n/2) + C(n/2) + n/2</a:t>
                </a:r>
              </a:p>
              <a:p>
                <a:pPr lvl="1"/>
                <a:r>
                  <a:rPr lang="en-US" dirty="0"/>
                  <a:t>Best case for merge, only have to look at one of the halves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, all elements in half A are lower than first element in half B</a:t>
                </a:r>
              </a:p>
              <a:p>
                <a:r>
                  <a:rPr lang="en-US" dirty="0"/>
                  <a:t>C(n) &lt;= C(n/2) + C(n/2) + n</a:t>
                </a:r>
              </a:p>
              <a:p>
                <a:pPr lvl="1"/>
                <a:r>
                  <a:rPr lang="en-US" dirty="0"/>
                  <a:t>Worst case for merge, need to look at whole of both halves</a:t>
                </a:r>
              </a:p>
              <a:p>
                <a:r>
                  <a:rPr lang="en-US" dirty="0"/>
                  <a:t>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91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2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Asymptotically, does not exist comparison-based sorting better than O(n log n)</a:t>
            </a:r>
          </a:p>
          <a:p>
            <a:r>
              <a:rPr lang="en-US" dirty="0"/>
              <a:t>Merge-sort is therefore asymptotically optimal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 instance for which get worse than O(n log n)</a:t>
            </a:r>
          </a:p>
          <a:p>
            <a:r>
              <a:rPr lang="en-US" dirty="0"/>
              <a:t>But… more memory, need extra array buffer</a:t>
            </a:r>
          </a:p>
          <a:p>
            <a:r>
              <a:rPr lang="en-US" dirty="0"/>
              <a:t>… might be not best on </a:t>
            </a:r>
            <a:r>
              <a:rPr lang="en-US" i="1" dirty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6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Recursion</a:t>
            </a:r>
            <a:r>
              <a:rPr lang="en-US" sz="4800" dirty="0"/>
              <a:t>: see definition of </a:t>
            </a:r>
            <a:r>
              <a:rPr lang="en-US" sz="4800" b="1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83803922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575" y="2603500"/>
            <a:ext cx="12296775" cy="2054225"/>
          </a:xfrm>
        </p:spPr>
        <p:txBody>
          <a:bodyPr>
            <a:normAutofit/>
          </a:bodyPr>
          <a:lstStyle/>
          <a:p>
            <a:r>
              <a:rPr lang="en-US" dirty="0"/>
              <a:t>Besides book, Wikipedia is good source to read about algorithms and data structures in layman terms</a:t>
            </a:r>
          </a:p>
          <a:p>
            <a:pPr lvl="1"/>
            <a:r>
              <a:rPr lang="en-US" dirty="0"/>
              <a:t>https://en.wikipedia.org/wiki/Merge_sort</a:t>
            </a:r>
          </a:p>
        </p:txBody>
      </p:sp>
      <p:pic>
        <p:nvPicPr>
          <p:cNvPr id="1026" name="Picture 2" descr="Merg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5483224"/>
            <a:ext cx="5178425" cy="31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5/Merge_sort_animation2.gif/220px-Merge_sort_animation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482533"/>
            <a:ext cx="3675827" cy="3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420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the most used sorting algorithm </a:t>
                </a:r>
              </a:p>
              <a:p>
                <a:r>
                  <a:rPr lang="en-US" i="1"/>
                  <a:t>Fast </a:t>
                </a:r>
                <a:r>
                  <a:rPr lang="en-US" i="1" dirty="0"/>
                  <a:t>on average</a:t>
                </a:r>
                <a:r>
                  <a:rPr lang="en-US" dirty="0"/>
                  <a:t>, usually “n log n”</a:t>
                </a:r>
              </a:p>
              <a:p>
                <a:pPr lvl="1"/>
                <a:r>
                  <a:rPr lang="en-US" dirty="0"/>
                  <a:t>Better “constant” compared to Merge Sort (</a:t>
                </a:r>
                <a:r>
                  <a:rPr lang="en-US" dirty="0" err="1"/>
                  <a:t>eg</a:t>
                </a:r>
                <a:r>
                  <a:rPr lang="en-US" dirty="0"/>
                  <a:t>, no moving data to buffer)</a:t>
                </a:r>
              </a:p>
              <a:p>
                <a:pPr lvl="1"/>
                <a:r>
                  <a:rPr lang="en-US" dirty="0"/>
                  <a:t>But can go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worst case</a:t>
                </a:r>
              </a:p>
              <a:p>
                <a:r>
                  <a:rPr lang="en-US" dirty="0"/>
                  <a:t>Minimal memory overhead</a:t>
                </a:r>
              </a:p>
              <a:p>
                <a:r>
                  <a:rPr lang="en-US" dirty="0"/>
                  <a:t>Lot of variants studied during the years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501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0944225" cy="6286500"/>
          </a:xfrm>
        </p:spPr>
        <p:txBody>
          <a:bodyPr/>
          <a:lstStyle/>
          <a:p>
            <a:r>
              <a:rPr lang="en-US" dirty="0"/>
              <a:t>Still Divide and Conquer algorithm, like Merge Sort</a:t>
            </a:r>
          </a:p>
          <a:p>
            <a:r>
              <a:rPr lang="en-US" dirty="0"/>
              <a:t>Choose a value X (pivot)</a:t>
            </a:r>
          </a:p>
          <a:p>
            <a:r>
              <a:rPr lang="en-US" dirty="0"/>
              <a:t>Move values &lt;X  before X, and &gt;X after it</a:t>
            </a:r>
          </a:p>
          <a:p>
            <a:r>
              <a:rPr lang="en-US" dirty="0"/>
              <a:t>After one step X is in the correct position</a:t>
            </a:r>
          </a:p>
          <a:p>
            <a:r>
              <a:rPr lang="en-US" dirty="0"/>
              <a:t>Apply recursion on subarrays before and after X</a:t>
            </a:r>
          </a:p>
        </p:txBody>
      </p:sp>
      <p:pic>
        <p:nvPicPr>
          <p:cNvPr id="2050" name="Picture 2" descr="Animated visualization of the quicksort algorithm. The horizontal lines are pivot values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9" y="444500"/>
            <a:ext cx="33565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204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75" y="323056"/>
            <a:ext cx="8353425" cy="901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Choose a pivot, </a:t>
            </a:r>
            <a:r>
              <a:rPr lang="en-US" dirty="0" err="1"/>
              <a:t>eg</a:t>
            </a:r>
            <a:r>
              <a:rPr lang="en-US" dirty="0"/>
              <a:t> value 5</a:t>
            </a:r>
          </a:p>
          <a:p>
            <a:r>
              <a:rPr lang="en-US" dirty="0"/>
              <a:t>Scan from left till &gt; 5, from right till &lt; 5</a:t>
            </a:r>
          </a:p>
          <a:p>
            <a:r>
              <a:rPr lang="en-US" dirty="0"/>
              <a:t>Swap (</a:t>
            </a:r>
            <a:r>
              <a:rPr lang="en-US" dirty="0" err="1"/>
              <a:t>eg</a:t>
            </a:r>
            <a:r>
              <a:rPr lang="en-US" dirty="0"/>
              <a:t> 6 with 1), and continue</a:t>
            </a:r>
          </a:p>
          <a:p>
            <a:r>
              <a:rPr lang="en-US" dirty="0"/>
              <a:t>Note how 3 is not touched, as &lt; 5</a:t>
            </a:r>
          </a:p>
          <a:p>
            <a:r>
              <a:rPr lang="en-US" dirty="0"/>
              <a:t>At the end, the pivot 5 is in the right position</a:t>
            </a:r>
          </a:p>
          <a:p>
            <a:r>
              <a:rPr lang="en-US" dirty="0"/>
              <a:t>On left side, all values &lt; 5</a:t>
            </a:r>
          </a:p>
          <a:p>
            <a:r>
              <a:rPr lang="en-US" dirty="0"/>
              <a:t>On right side, all values &gt; 5 </a:t>
            </a:r>
          </a:p>
          <a:p>
            <a:r>
              <a:rPr lang="en-US" dirty="0"/>
              <a:t>Apply recursively on left and right of pivot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75854"/>
              </p:ext>
            </p:extLst>
          </p:nvPr>
        </p:nvGraphicFramePr>
        <p:xfrm>
          <a:off x="536709" y="85725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77932"/>
              </p:ext>
            </p:extLst>
          </p:nvPr>
        </p:nvGraphicFramePr>
        <p:xfrm>
          <a:off x="536709" y="18573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24201"/>
              </p:ext>
            </p:extLst>
          </p:nvPr>
        </p:nvGraphicFramePr>
        <p:xfrm>
          <a:off x="536709" y="30384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8324"/>
              </p:ext>
            </p:extLst>
          </p:nvPr>
        </p:nvGraphicFramePr>
        <p:xfrm>
          <a:off x="536709" y="418385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98507"/>
              </p:ext>
            </p:extLst>
          </p:nvPr>
        </p:nvGraphicFramePr>
        <p:xfrm>
          <a:off x="536709" y="546020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6461"/>
              </p:ext>
            </p:extLst>
          </p:nvPr>
        </p:nvGraphicFramePr>
        <p:xfrm>
          <a:off x="536709" y="653176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1471"/>
              </p:ext>
            </p:extLst>
          </p:nvPr>
        </p:nvGraphicFramePr>
        <p:xfrm>
          <a:off x="536709" y="763904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757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Pivot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075" y="2603500"/>
            <a:ext cx="7572375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Choice of pivot is crucial for performance of Quick Sort</a:t>
            </a:r>
          </a:p>
          <a:p>
            <a:pPr lvl="1"/>
            <a:r>
              <a:rPr lang="en-US" dirty="0"/>
              <a:t>pivot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For performance, would like a pivot value that gives the 2 partitions of equal size</a:t>
            </a:r>
          </a:p>
          <a:p>
            <a:r>
              <a:rPr lang="en-US" dirty="0"/>
              <a:t>How to choose “</a:t>
            </a:r>
            <a:r>
              <a:rPr lang="en-US" dirty="0" err="1"/>
              <a:t>i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An option is to take “</a:t>
            </a:r>
            <a:r>
              <a:rPr lang="en-US" dirty="0" err="1"/>
              <a:t>i</a:t>
            </a:r>
            <a:r>
              <a:rPr lang="en-US" dirty="0"/>
              <a:t>” at random</a:t>
            </a:r>
          </a:p>
          <a:p>
            <a:pPr lvl="1"/>
            <a:r>
              <a:rPr lang="en-US" dirty="0"/>
              <a:t>Another option  is to take middle, which is good when array nearly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08"/>
              </p:ext>
            </p:extLst>
          </p:nvPr>
        </p:nvGraphicFramePr>
        <p:xfrm>
          <a:off x="8963289" y="396240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93092"/>
              </p:ext>
            </p:extLst>
          </p:nvPr>
        </p:nvGraphicFramePr>
        <p:xfrm>
          <a:off x="8963289" y="663892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1726" y="3265051"/>
            <a:ext cx="34400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 (and 7) is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worst choice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3615" y="6003925"/>
            <a:ext cx="22762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4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best choice</a:t>
            </a:r>
          </a:p>
        </p:txBody>
      </p:sp>
    </p:spTree>
    <p:extLst>
      <p:ext uri="{BB962C8B-B14F-4D97-AF65-F5344CB8AC3E}">
        <p14:creationId xmlns:p14="http://schemas.microsoft.com/office/powerpoint/2010/main" val="25147418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Sorting Algorithm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03500"/>
            <a:ext cx="12588240" cy="6703060"/>
          </a:xfrm>
        </p:spPr>
        <p:txBody>
          <a:bodyPr/>
          <a:lstStyle/>
          <a:p>
            <a:r>
              <a:rPr lang="en-US" dirty="0"/>
              <a:t>Unless you have very specific, advanced cases, you use the </a:t>
            </a:r>
            <a:r>
              <a:rPr lang="en-US" i="1" dirty="0"/>
              <a:t>default </a:t>
            </a:r>
            <a:r>
              <a:rPr lang="en-US" dirty="0"/>
              <a:t>of what is given by the standard library of the language/framework you use</a:t>
            </a:r>
          </a:p>
          <a:p>
            <a:r>
              <a:rPr lang="en-US" dirty="0"/>
              <a:t>Most of the time, it will be a variant of Quick or Merge Sort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Java (and Python) the default is </a:t>
            </a:r>
            <a:r>
              <a:rPr lang="en-US" dirty="0" err="1"/>
              <a:t>TimSort</a:t>
            </a:r>
            <a:r>
              <a:rPr lang="en-US" dirty="0"/>
              <a:t>, which is an </a:t>
            </a:r>
            <a:r>
              <a:rPr lang="en-US" i="1" dirty="0"/>
              <a:t>hybrid</a:t>
            </a:r>
            <a:r>
              <a:rPr lang="en-US" dirty="0"/>
              <a:t> algorithm based on Merge and Insertion Sort. </a:t>
            </a:r>
          </a:p>
          <a:p>
            <a:pPr lvl="2"/>
            <a:r>
              <a:rPr lang="en-US" sz="2000" dirty="0"/>
              <a:t>you can look at code directly at </a:t>
            </a:r>
            <a:r>
              <a:rPr lang="en-US" sz="2000" b="1" dirty="0" err="1"/>
              <a:t>java.util.TimSort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19675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</p:spTree>
    <p:extLst>
      <p:ext uri="{BB962C8B-B14F-4D97-AF65-F5344CB8AC3E}">
        <p14:creationId xmlns:p14="http://schemas.microsoft.com/office/powerpoint/2010/main" val="13336973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TDD in One Slide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 i="1"/>
            </a:lvl1pPr>
          </a:lstStyle>
          <a:p>
            <a:r>
              <a:t>First write the test cases, which will fail, and then write code to make the test cases pass</a:t>
            </a:r>
          </a:p>
        </p:txBody>
      </p:sp>
    </p:spTree>
    <p:extLst>
      <p:ext uri="{BB962C8B-B14F-4D97-AF65-F5344CB8AC3E}">
        <p14:creationId xmlns:p14="http://schemas.microsoft.com/office/powerpoint/2010/main" val="117318261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TDD is Not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131975" y="2603500"/>
            <a:ext cx="12481089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It is not a fancy tool you can b</a:t>
            </a:r>
            <a:r>
              <a:rPr lang="en-US" dirty="0"/>
              <a:t>u</a:t>
            </a:r>
            <a:r>
              <a:rPr dirty="0"/>
              <a:t>y</a:t>
            </a:r>
            <a:r>
              <a:rPr lang="en-US" dirty="0"/>
              <a:t>/download</a:t>
            </a:r>
            <a:endParaRPr dirty="0"/>
          </a:p>
          <a:p>
            <a:pPr marL="1428750" indent="-666750"/>
            <a:r>
              <a:rPr dirty="0"/>
              <a:t>No cutting edge novel technology</a:t>
            </a:r>
          </a:p>
          <a:p>
            <a:pPr marL="1428750" indent="-666750"/>
            <a:r>
              <a:rPr dirty="0"/>
              <a:t>No silver bullet solving all your software development problems</a:t>
            </a:r>
          </a:p>
          <a:p>
            <a:pPr marL="1428750" indent="-666750">
              <a:defRPr i="1"/>
            </a:pPr>
            <a:r>
              <a:rPr dirty="0"/>
              <a:t>It is just a (relatively simple)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rPr dirty="0"/>
              <a:t> methodology to improve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0497934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TDD???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250371" y="2933700"/>
            <a:ext cx="12485915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Bugs in the field can be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extremely </a:t>
            </a:r>
            <a:r>
              <a:rPr dirty="0"/>
              <a:t>expensive</a:t>
            </a:r>
          </a:p>
          <a:p>
            <a:pPr marL="1696357" lvl="1" indent="-489857"/>
            <a:r>
              <a:rPr sz="2800" dirty="0"/>
              <a:t>Ariane 5 explosion, Toyota braking system</a:t>
            </a:r>
            <a:r>
              <a:rPr lang="en-US" sz="2800" dirty="0"/>
              <a:t> (100k recalled cars)</a:t>
            </a:r>
            <a:r>
              <a:rPr sz="2800" dirty="0"/>
              <a:t>, </a:t>
            </a:r>
            <a:r>
              <a:rPr sz="2800" dirty="0" err="1"/>
              <a:t>etc</a:t>
            </a:r>
            <a:endParaRPr sz="2800" dirty="0"/>
          </a:p>
          <a:p>
            <a:pPr marL="1428750" indent="-666750"/>
            <a:r>
              <a:rPr dirty="0"/>
              <a:t>Aim at improving </a:t>
            </a:r>
            <a:r>
              <a:rPr i="1" dirty="0"/>
              <a:t>quality</a:t>
            </a:r>
            <a:r>
              <a:rPr dirty="0"/>
              <a:t> (“testing”) within acceptable </a:t>
            </a:r>
            <a:r>
              <a:rPr i="1" dirty="0"/>
              <a:t>cost</a:t>
            </a:r>
          </a:p>
          <a:p>
            <a:pPr marL="1428750" indent="-666750"/>
            <a:r>
              <a:rPr dirty="0"/>
              <a:t>Lot</a:t>
            </a:r>
            <a:r>
              <a:rPr i="1" dirty="0"/>
              <a:t> </a:t>
            </a:r>
            <a:r>
              <a:rPr dirty="0"/>
              <a:t>of</a:t>
            </a:r>
            <a:r>
              <a:rPr i="1" dirty="0"/>
              <a:t> </a:t>
            </a:r>
            <a:r>
              <a:rPr b="1" i="1" dirty="0"/>
              <a:t>hype</a:t>
            </a:r>
            <a:r>
              <a:rPr dirty="0"/>
              <a:t> on TDD as possible solution</a:t>
            </a:r>
          </a:p>
        </p:txBody>
      </p:sp>
      <p:pic>
        <p:nvPicPr>
          <p:cNvPr id="292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1955801" cy="187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520700"/>
            <a:ext cx="3162300" cy="210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646366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76200"/>
            <a:ext cx="12452350" cy="1511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tricky concept first time you see it… as our brains are wired to think more in an </a:t>
            </a:r>
            <a:r>
              <a:rPr lang="en-US" i="1" dirty="0"/>
              <a:t>iterative</a:t>
            </a:r>
            <a:r>
              <a:rPr lang="en-US" dirty="0"/>
              <a:t> way… but maybe memes help…</a:t>
            </a:r>
          </a:p>
        </p:txBody>
      </p:sp>
      <p:pic>
        <p:nvPicPr>
          <p:cNvPr id="2050" name="Picture 2" descr="Image result for recu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30425"/>
            <a:ext cx="6418702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cursion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61" y="5119093"/>
            <a:ext cx="6774861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cursion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9" y="1667868"/>
            <a:ext cx="4187825" cy="33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E15B83-68D3-E843-9E9F-70BF7108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029" y="6282805"/>
            <a:ext cx="4338494" cy="34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20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8" y="0"/>
            <a:ext cx="107273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46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Facts on TDD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254524" y="2603500"/>
            <a:ext cx="12499942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There isn’t much </a:t>
            </a:r>
            <a:r>
              <a:rPr i="1" dirty="0"/>
              <a:t>scientific</a:t>
            </a:r>
            <a:r>
              <a:rPr dirty="0"/>
              <a:t> evidence that it helps on </a:t>
            </a:r>
            <a:r>
              <a:rPr i="1" dirty="0"/>
              <a:t>large</a:t>
            </a:r>
            <a:r>
              <a:rPr dirty="0"/>
              <a:t> </a:t>
            </a:r>
            <a:r>
              <a:rPr i="1" dirty="0"/>
              <a:t>scale</a:t>
            </a:r>
            <a:r>
              <a:rPr dirty="0"/>
              <a:t> systems</a:t>
            </a:r>
            <a:endParaRPr lang="en-US" dirty="0"/>
          </a:p>
          <a:p>
            <a:pPr marL="1873250" lvl="1" indent="-666750"/>
            <a:r>
              <a:rPr lang="en-US" dirty="0"/>
              <a:t>Small improvements in </a:t>
            </a:r>
            <a:r>
              <a:rPr lang="en-US" i="1" dirty="0"/>
              <a:t>quality</a:t>
            </a:r>
            <a:r>
              <a:rPr lang="en-US" dirty="0"/>
              <a:t>, but also small decrease in </a:t>
            </a:r>
            <a:r>
              <a:rPr lang="en-US" i="1" dirty="0"/>
              <a:t>productivity</a:t>
            </a:r>
            <a:endParaRPr i="1" dirty="0"/>
          </a:p>
          <a:p>
            <a:pPr marL="1428750" indent="-666750"/>
            <a:r>
              <a:rPr dirty="0"/>
              <a:t>But many anecdotal, success stories</a:t>
            </a:r>
          </a:p>
          <a:p>
            <a:pPr marL="1428750" indent="-666750"/>
            <a:r>
              <a:rPr dirty="0"/>
              <a:t>My </a:t>
            </a:r>
            <a:r>
              <a:rPr i="1" dirty="0"/>
              <a:t>opinion</a:t>
            </a:r>
            <a:r>
              <a:rPr dirty="0"/>
              <a:t> might be different from what you might hear/read on TDD</a:t>
            </a:r>
          </a:p>
        </p:txBody>
      </p:sp>
    </p:spTree>
    <p:extLst>
      <p:ext uri="{BB962C8B-B14F-4D97-AF65-F5344CB8AC3E}">
        <p14:creationId xmlns:p14="http://schemas.microsoft.com/office/powerpoint/2010/main" val="318264634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2" y="751114"/>
            <a:ext cx="12761705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52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and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53" y="2603500"/>
            <a:ext cx="12339686" cy="6964706"/>
          </a:xfrm>
        </p:spPr>
        <p:txBody>
          <a:bodyPr/>
          <a:lstStyle/>
          <a:p>
            <a:r>
              <a:rPr lang="en-US" dirty="0"/>
              <a:t>Algorithms is a good a place to start with TDD, as having clear functions with clear expected outputs</a:t>
            </a:r>
          </a:p>
          <a:p>
            <a:r>
              <a:rPr lang="en-US" dirty="0"/>
              <a:t>Lot of hype on TDD</a:t>
            </a:r>
          </a:p>
          <a:p>
            <a:r>
              <a:rPr lang="en-US" dirty="0"/>
              <a:t>However, here we deal with  small functions and classes, and not whole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7225311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Do You Practice What You Preach?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215900" y="2768600"/>
            <a:ext cx="12611100" cy="635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28750" indent="-666750"/>
            <a:r>
              <a:rPr sz="3200" dirty="0"/>
              <a:t>TDD can be useful</a:t>
            </a:r>
            <a:r>
              <a:rPr lang="en-US" sz="3200" dirty="0"/>
              <a:t>, especially for students / junior developers</a:t>
            </a:r>
            <a:endParaRPr sz="3200" dirty="0"/>
          </a:p>
          <a:p>
            <a:pPr marL="1428750" indent="-666750"/>
            <a:r>
              <a:rPr sz="3200" dirty="0"/>
              <a:t>But to be honest, </a:t>
            </a:r>
            <a:r>
              <a:rPr lang="en-US" sz="3200" dirty="0"/>
              <a:t>I am </a:t>
            </a:r>
            <a:r>
              <a:rPr sz="3200" dirty="0"/>
              <a:t>not using TDD...</a:t>
            </a:r>
            <a:endParaRPr lang="en-US" sz="3200" dirty="0"/>
          </a:p>
          <a:p>
            <a:pPr marL="1873250" lvl="1" indent="-666750"/>
            <a:r>
              <a:rPr lang="en-US" sz="2400" dirty="0"/>
              <a:t>TDD is a bottom-up approach to software design</a:t>
            </a:r>
          </a:p>
          <a:p>
            <a:pPr marL="1428750" indent="-666750"/>
            <a:r>
              <a:rPr lang="en-US" sz="3200" dirty="0"/>
              <a:t>As any technique, its success depends on the context</a:t>
            </a:r>
          </a:p>
          <a:p>
            <a:pPr marL="1696357" lvl="1" indent="-489857"/>
            <a:r>
              <a:rPr sz="2400" dirty="0" err="1"/>
              <a:t>eg</a:t>
            </a:r>
            <a:r>
              <a:rPr sz="2400" dirty="0"/>
              <a:t>, type of software, stage in which TDD is introduced (at the beginning or in a mature project), </a:t>
            </a:r>
            <a:r>
              <a:rPr sz="2400" dirty="0" err="1"/>
              <a:t>etc</a:t>
            </a:r>
            <a:endParaRPr sz="2400" dirty="0"/>
          </a:p>
          <a:p>
            <a:pPr marL="1428750" indent="-666750"/>
            <a:r>
              <a:rPr sz="3200" dirty="0"/>
              <a:t>Can test software even without TDD</a:t>
            </a:r>
          </a:p>
          <a:p>
            <a:pPr marL="1428750" indent="-666750"/>
            <a:r>
              <a:rPr sz="3200" dirty="0"/>
              <a:t>Success of TDD depends also on </a:t>
            </a:r>
            <a:r>
              <a:rPr sz="3200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43300359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1270000" y="3265714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General Principles of TDD</a:t>
            </a:r>
          </a:p>
        </p:txBody>
      </p:sp>
    </p:spTree>
    <p:extLst>
      <p:ext uri="{BB962C8B-B14F-4D97-AF65-F5344CB8AC3E}">
        <p14:creationId xmlns:p14="http://schemas.microsoft.com/office/powerpoint/2010/main" val="311653078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089400" y="609600"/>
            <a:ext cx="4826000" cy="2032000"/>
          </a:xfrm>
          <a:prstGeom prst="roundRect">
            <a:avLst>
              <a:gd name="adj" fmla="val 9375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Empty code stub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Test case that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fails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7937500" y="2073345"/>
            <a:ext cx="4483100" cy="3984555"/>
            <a:chOff x="0" y="0"/>
            <a:chExt cx="4483100" cy="3984554"/>
          </a:xfrm>
        </p:grpSpPr>
        <p:sp>
          <p:nvSpPr>
            <p:cNvPr id="312" name="Shape 312"/>
            <p:cNvSpPr/>
            <p:nvPr/>
          </p:nvSpPr>
          <p:spPr>
            <a:xfrm>
              <a:off x="0" y="2143054"/>
              <a:ext cx="4483100" cy="1841501"/>
            </a:xfrm>
            <a:prstGeom prst="roundRect">
              <a:avLst>
                <a:gd name="adj" fmla="val 10345"/>
              </a:avLst>
            </a:prstGeom>
            <a:solidFill>
              <a:srgbClr val="00F9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Minimal coding to pass test case </a:t>
              </a:r>
            </a:p>
          </p:txBody>
        </p:sp>
        <p:sp>
          <p:nvSpPr>
            <p:cNvPr id="313" name="Shape 313"/>
            <p:cNvSpPr/>
            <p:nvPr/>
          </p:nvSpPr>
          <p:spPr>
            <a:xfrm rot="3044176">
              <a:off x="1371600" y="415854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 rot="19035782">
            <a:off x="2034239" y="2464457"/>
            <a:ext cx="1612901" cy="1270001"/>
          </a:xfrm>
          <a:prstGeom prst="rightArrow">
            <a:avLst>
              <a:gd name="adj1" fmla="val 28635"/>
              <a:gd name="adj2" fmla="val 35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520700" y="4076699"/>
            <a:ext cx="4127500" cy="4556058"/>
            <a:chOff x="0" y="-1"/>
            <a:chExt cx="4127500" cy="4556057"/>
          </a:xfrm>
        </p:grpSpPr>
        <p:sp>
          <p:nvSpPr>
            <p:cNvPr id="316" name="Shape 316"/>
            <p:cNvSpPr/>
            <p:nvPr/>
          </p:nvSpPr>
          <p:spPr>
            <a:xfrm>
              <a:off x="0" y="-1"/>
              <a:ext cx="4127500" cy="2443842"/>
            </a:xfrm>
            <a:prstGeom prst="roundRect">
              <a:avLst>
                <a:gd name="adj" fmla="val 8982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- Integrate changes (</a:t>
              </a:r>
              <a:r>
                <a:rPr dirty="0" err="1"/>
                <a:t>eg</a:t>
              </a:r>
              <a:r>
                <a:rPr dirty="0"/>
                <a:t> commit to</a:t>
              </a:r>
              <a:r>
                <a:rPr lang="en-US" dirty="0"/>
                <a:t> </a:t>
              </a:r>
              <a:r>
                <a:rPr dirty="0" err="1"/>
                <a:t>Git</a:t>
              </a:r>
              <a:r>
                <a:rPr dirty="0"/>
                <a:t>)</a:t>
              </a:r>
            </a:p>
          </p:txBody>
        </p:sp>
        <p:sp>
          <p:nvSpPr>
            <p:cNvPr id="317" name="Shape 317"/>
            <p:cNvSpPr/>
            <p:nvPr/>
          </p:nvSpPr>
          <p:spPr>
            <a:xfrm rot="14000341">
              <a:off x="2025432" y="3082855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4978399" y="6327221"/>
            <a:ext cx="5649929" cy="3185079"/>
            <a:chOff x="0" y="0"/>
            <a:chExt cx="5649927" cy="3185078"/>
          </a:xfrm>
        </p:grpSpPr>
        <p:sp>
          <p:nvSpPr>
            <p:cNvPr id="319" name="Shape 319"/>
            <p:cNvSpPr/>
            <p:nvPr/>
          </p:nvSpPr>
          <p:spPr>
            <a:xfrm>
              <a:off x="0" y="632378"/>
              <a:ext cx="3035300" cy="2552701"/>
            </a:xfrm>
            <a:prstGeom prst="roundRect">
              <a:avLst>
                <a:gd name="adj" fmla="val 7463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Refactor to improve code</a:t>
              </a:r>
            </a:p>
          </p:txBody>
        </p:sp>
        <p:sp>
          <p:nvSpPr>
            <p:cNvPr id="320" name="Shape 320"/>
            <p:cNvSpPr/>
            <p:nvPr/>
          </p:nvSpPr>
          <p:spPr>
            <a:xfrm rot="8230000">
              <a:off x="3765330" y="400532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5187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 A List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//Start from an “empty” stub that compiles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-1;  //wrong value}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346796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Unit Test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testEmptyList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( 0 , </a:t>
            </a:r>
            <a:r>
              <a:rPr dirty="0" err="1"/>
              <a:t>list.size</a:t>
            </a:r>
            <a:r>
              <a:rPr dirty="0"/>
              <a:t>());  </a:t>
            </a:r>
            <a:endParaRPr lang="en-US" dirty="0"/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lang="en-US" dirty="0"/>
              <a:t>     </a:t>
            </a:r>
            <a:r>
              <a:rPr dirty="0"/>
              <a:t>// expected empty list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7465188" y="6336344"/>
            <a:ext cx="2795625" cy="1777141"/>
            <a:chOff x="0" y="0"/>
            <a:chExt cx="2795624" cy="1777140"/>
          </a:xfrm>
        </p:grpSpPr>
        <p:sp>
          <p:nvSpPr>
            <p:cNvPr id="328" name="Shape 328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243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Fix The Code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    int size(){</a:t>
            </a:r>
            <a:r>
              <a:rPr>
                <a:solidFill>
                  <a:srgbClr val="00F900"/>
                </a:solidFill>
              </a:rPr>
              <a:t>return 0;</a:t>
            </a:r>
            <a:r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2959100" y="6971903"/>
            <a:ext cx="7518400" cy="1714897"/>
            <a:chOff x="0" y="0"/>
            <a:chExt cx="7518400" cy="1714896"/>
          </a:xfrm>
        </p:grpSpPr>
        <p:sp>
          <p:nvSpPr>
            <p:cNvPr id="334" name="Shape 334"/>
            <p:cNvSpPr/>
            <p:nvPr/>
          </p:nvSpPr>
          <p:spPr>
            <a:xfrm>
              <a:off x="0" y="990996"/>
              <a:ext cx="75184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Now the test case does not fail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268339" y="0"/>
              <a:ext cx="403159" cy="905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40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69799-5484-3C4D-9822-86E6AED6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" y="2689849"/>
            <a:ext cx="12798797" cy="43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44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Refactor Step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>
                <a:solidFill>
                  <a:srgbClr val="00F900"/>
                </a:solidFill>
              </a:rPr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</a:t>
            </a:r>
            <a:r>
              <a:rPr dirty="0">
                <a:solidFill>
                  <a:srgbClr val="00F900"/>
                </a:solidFill>
              </a:rPr>
              <a:t>return counter;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5668499" y="2768600"/>
            <a:ext cx="4174001" cy="1486496"/>
            <a:chOff x="0" y="0"/>
            <a:chExt cx="4174000" cy="1486495"/>
          </a:xfrm>
        </p:grpSpPr>
        <p:sp>
          <p:nvSpPr>
            <p:cNvPr id="340" name="Shape 340"/>
            <p:cNvSpPr/>
            <p:nvPr/>
          </p:nvSpPr>
          <p:spPr>
            <a:xfrm>
              <a:off x="795800" y="0"/>
              <a:ext cx="33782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Improve code</a:t>
              </a:r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0" y="800628"/>
              <a:ext cx="901568" cy="6858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247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Step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169682" y="2603500"/>
            <a:ext cx="11882618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As all test cases do pass, make changes </a:t>
            </a:r>
            <a:r>
              <a:rPr i="1" dirty="0"/>
              <a:t>permanent</a:t>
            </a:r>
          </a:p>
          <a:p>
            <a:pPr marL="1428750" indent="-666750"/>
            <a:r>
              <a:rPr dirty="0"/>
              <a:t>Example: commit to repository</a:t>
            </a:r>
          </a:p>
          <a:p>
            <a:pPr marL="1696357" lvl="1" indent="-489857"/>
            <a:r>
              <a:rPr lang="en-US" dirty="0" err="1"/>
              <a:t>Git</a:t>
            </a:r>
            <a:r>
              <a:rPr lang="en-US" dirty="0"/>
              <a:t>, </a:t>
            </a:r>
            <a:r>
              <a:rPr dirty="0"/>
              <a:t>CVS, SVN, Mercurial, etc</a:t>
            </a:r>
            <a:r>
              <a:rPr lang="en-US" dirty="0"/>
              <a:t>.</a:t>
            </a:r>
            <a:endParaRPr dirty="0"/>
          </a:p>
          <a:p>
            <a:pPr marL="1428750" indent="-666750"/>
            <a:r>
              <a:rPr dirty="0"/>
              <a:t>Do you really need to</a:t>
            </a:r>
            <a:r>
              <a:rPr lang="en-US" dirty="0"/>
              <a:t> </a:t>
            </a:r>
            <a:r>
              <a:rPr lang="en-US" dirty="0" err="1"/>
              <a:t>committ</a:t>
            </a:r>
            <a:r>
              <a:rPr dirty="0"/>
              <a:t> at each TDD step??? I do not think so...</a:t>
            </a:r>
          </a:p>
          <a:p>
            <a:pPr marL="1696357" lvl="1" indent="-489857"/>
            <a:r>
              <a:rPr dirty="0"/>
              <a:t>overhead, tedious, side effects if email generated for each commit, etc.</a:t>
            </a:r>
          </a:p>
        </p:txBody>
      </p:sp>
    </p:spTree>
    <p:extLst>
      <p:ext uri="{BB962C8B-B14F-4D97-AF65-F5344CB8AC3E}">
        <p14:creationId xmlns:p14="http://schemas.microsoft.com/office/powerpoint/2010/main" val="236184447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293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Back to First Step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0F900"/>
                </a:solidFill>
              </a:rPr>
              <a:t>void insert(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value){ /* do nothing */}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47901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420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Second Test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</a:t>
            </a:r>
            <a:r>
              <a:rPr dirty="0" err="1"/>
              <a:t>list.size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5099360" y="7201759"/>
            <a:ext cx="2795625" cy="1777141"/>
            <a:chOff x="0" y="0"/>
            <a:chExt cx="2795624" cy="1777140"/>
          </a:xfrm>
        </p:grpSpPr>
        <p:sp>
          <p:nvSpPr>
            <p:cNvPr id="352" name="Shape 352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30881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Minimal Fix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1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3859" y="2548815"/>
            <a:ext cx="8244245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Does not work: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</a:t>
            </a:r>
            <a:r>
              <a:rPr i="1" dirty="0" err="1"/>
              <a:t>testInsertOneElement</a:t>
            </a:r>
            <a:r>
              <a:rPr dirty="0"/>
              <a:t> does pass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but </a:t>
            </a:r>
            <a:r>
              <a:rPr i="1" dirty="0" err="1"/>
              <a:t>testEmptyList</a:t>
            </a:r>
            <a:r>
              <a:rPr dirty="0"/>
              <a:t> will fail</a:t>
            </a:r>
          </a:p>
        </p:txBody>
      </p:sp>
    </p:spTree>
    <p:extLst>
      <p:ext uri="{BB962C8B-B14F-4D97-AF65-F5344CB8AC3E}">
        <p14:creationId xmlns:p14="http://schemas.microsoft.com/office/powerpoint/2010/main" val="24070302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85057" y="645885"/>
            <a:ext cx="12681857" cy="2628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dirty="0"/>
              <a:t>till need all passing tests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0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counter++;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56771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Step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[] data = new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[16];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data[counter]=value;</a:t>
            </a:r>
            <a:r>
              <a:rPr dirty="0"/>
              <a:t>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                              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5429839" y="2768600"/>
            <a:ext cx="7789682" cy="2265575"/>
            <a:chOff x="0" y="0"/>
            <a:chExt cx="10223500" cy="3810000"/>
          </a:xfrm>
        </p:grpSpPr>
        <p:pic>
          <p:nvPicPr>
            <p:cNvPr id="365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1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898900" y="609600"/>
              <a:ext cx="6324600" cy="196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Do not do that!</a:t>
              </a:r>
            </a:p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You have no test case checking for internal state!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19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09600" y="254000"/>
            <a:ext cx="118872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New Empty Stub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void insert(int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</a:t>
            </a:r>
            <a:r>
              <a:rPr>
                <a:solidFill>
                  <a:srgbClr val="00F900"/>
                </a:solidFill>
              </a:rPr>
              <a:t>int getLast(){return 0;}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10351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457200" y="254000"/>
            <a:ext cx="122809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Third Test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testInsertAndGetOneElement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value = 42;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(value);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value , </a:t>
            </a:r>
            <a:r>
              <a:rPr dirty="0" err="1"/>
              <a:t>list.getLast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824287" y="7798659"/>
            <a:ext cx="3842098" cy="1599341"/>
            <a:chOff x="0" y="0"/>
            <a:chExt cx="3842097" cy="1599340"/>
          </a:xfrm>
        </p:grpSpPr>
        <p:sp>
          <p:nvSpPr>
            <p:cNvPr id="374" name="Shape 374"/>
            <p:cNvSpPr/>
            <p:nvPr/>
          </p:nvSpPr>
          <p:spPr>
            <a:xfrm>
              <a:off x="1046472" y="875440"/>
              <a:ext cx="27956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8267700" y="4406900"/>
            <a:ext cx="4267200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t>Note: we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</a:t>
            </a:r>
            <a:r>
              <a:t> testing for “size” here</a:t>
            </a:r>
          </a:p>
        </p:txBody>
      </p:sp>
    </p:spTree>
    <p:extLst>
      <p:ext uri="{BB962C8B-B14F-4D97-AF65-F5344CB8AC3E}">
        <p14:creationId xmlns:p14="http://schemas.microsoft.com/office/powerpoint/2010/main" val="39579522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Minimal Fix</a:t>
            </a:r>
            <a:r>
              <a:rPr lang="en-US" dirty="0"/>
              <a:t> Before Refactoring</a:t>
            </a:r>
            <a:endParaRPr dirty="0"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getLast</a:t>
            </a:r>
            <a:r>
              <a:rPr dirty="0"/>
              <a:t>(){return </a:t>
            </a:r>
            <a:r>
              <a:rPr dirty="0">
                <a:solidFill>
                  <a:srgbClr val="00F900"/>
                </a:solidFill>
              </a:rPr>
              <a:t>42</a:t>
            </a:r>
            <a:r>
              <a:rPr dirty="0"/>
              <a:t>;}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70459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Definition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9454" y="2603499"/>
            <a:ext cx="12492596" cy="684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i="1" dirty="0"/>
              <a:t>Recursion</a:t>
            </a:r>
            <a:r>
              <a:rPr lang="en-US" sz="4800" i="1" dirty="0"/>
              <a:t> in computer science is a method of solving a problem where the solution depends on solutions to </a:t>
            </a:r>
            <a:r>
              <a:rPr lang="en-US" sz="4800" b="1" i="1" dirty="0"/>
              <a:t>smaller instances </a:t>
            </a:r>
            <a:r>
              <a:rPr lang="en-US" sz="4800" i="1" dirty="0"/>
              <a:t>of the same problem (as opposed to iteration)… Most computer programming languages support recursion by allowing a function to </a:t>
            </a:r>
            <a:r>
              <a:rPr lang="en-US" sz="4800" b="1" i="1" dirty="0"/>
              <a:t>call itself </a:t>
            </a:r>
            <a:r>
              <a:rPr lang="en-US" sz="4800" i="1" dirty="0"/>
              <a:t>from within its own code.</a:t>
            </a:r>
          </a:p>
        </p:txBody>
      </p:sp>
    </p:spTree>
    <p:extLst>
      <p:ext uri="{BB962C8B-B14F-4D97-AF65-F5344CB8AC3E}">
        <p14:creationId xmlns:p14="http://schemas.microsoft.com/office/powerpoint/2010/main" val="334174697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066800" y="469900"/>
            <a:ext cx="10464800" cy="2781300"/>
          </a:xfrm>
          <a:prstGeom prst="rect">
            <a:avLst/>
          </a:prstGeom>
        </p:spPr>
        <p:txBody>
          <a:bodyPr/>
          <a:lstStyle/>
          <a:p>
            <a:r>
              <a:t>And so on... keep following the cycle</a:t>
            </a:r>
          </a:p>
        </p:txBody>
      </p:sp>
      <p:sp>
        <p:nvSpPr>
          <p:cNvPr id="386" name="Shape 386"/>
          <p:cNvSpPr/>
          <p:nvPr/>
        </p:nvSpPr>
        <p:spPr>
          <a:xfrm>
            <a:off x="5313045" y="4318000"/>
            <a:ext cx="2410428" cy="942084"/>
          </a:xfrm>
          <a:prstGeom prst="roundRect">
            <a:avLst>
              <a:gd name="adj" fmla="val 20221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Test</a:t>
            </a:r>
          </a:p>
        </p:txBody>
      </p:sp>
      <p:sp>
        <p:nvSpPr>
          <p:cNvPr id="387" name="Shape 387"/>
          <p:cNvSpPr/>
          <p:nvPr/>
        </p:nvSpPr>
        <p:spPr>
          <a:xfrm>
            <a:off x="7235047" y="5990195"/>
            <a:ext cx="2239158" cy="853763"/>
          </a:xfrm>
          <a:prstGeom prst="roundRect">
            <a:avLst>
              <a:gd name="adj" fmla="val 22313"/>
            </a:avLst>
          </a:prstGeom>
          <a:solidFill>
            <a:srgbClr val="00F9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Code</a:t>
            </a:r>
          </a:p>
        </p:txBody>
      </p:sp>
      <p:sp>
        <p:nvSpPr>
          <p:cNvPr id="388" name="Shape 388"/>
          <p:cNvSpPr/>
          <p:nvPr/>
        </p:nvSpPr>
        <p:spPr>
          <a:xfrm rot="2917996">
            <a:off x="7937853" y="5175579"/>
            <a:ext cx="801823" cy="616493"/>
          </a:xfrm>
          <a:prstGeom prst="rightArrow">
            <a:avLst>
              <a:gd name="adj1" fmla="val 28635"/>
              <a:gd name="adj2" fmla="val 73695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rot="19162897">
            <a:off x="4299607" y="5167262"/>
            <a:ext cx="779495" cy="610186"/>
          </a:xfrm>
          <a:prstGeom prst="rightArrow">
            <a:avLst>
              <a:gd name="adj1" fmla="val 28635"/>
              <a:gd name="adj2" fmla="val 744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331029" y="5925429"/>
            <a:ext cx="2261121" cy="983301"/>
          </a:xfrm>
          <a:prstGeom prst="roundRect">
            <a:avLst>
              <a:gd name="adj" fmla="val 19374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Integrate</a:t>
            </a:r>
          </a:p>
        </p:txBody>
      </p:sp>
      <p:sp>
        <p:nvSpPr>
          <p:cNvPr id="391" name="Shape 391"/>
          <p:cNvSpPr/>
          <p:nvPr/>
        </p:nvSpPr>
        <p:spPr>
          <a:xfrm rot="13876505">
            <a:off x="4561309" y="7339874"/>
            <a:ext cx="799158" cy="618477"/>
          </a:xfrm>
          <a:prstGeom prst="rightArrow">
            <a:avLst>
              <a:gd name="adj1" fmla="val 28635"/>
              <a:gd name="adj2" fmla="val 73456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515771" y="7263204"/>
            <a:ext cx="2207702" cy="1181101"/>
          </a:xfrm>
          <a:prstGeom prst="roundRect">
            <a:avLst>
              <a:gd name="adj" fmla="val 16129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Refactor</a:t>
            </a:r>
          </a:p>
        </p:txBody>
      </p:sp>
      <p:sp>
        <p:nvSpPr>
          <p:cNvPr id="393" name="Shape 393"/>
          <p:cNvSpPr/>
          <p:nvPr/>
        </p:nvSpPr>
        <p:spPr>
          <a:xfrm rot="8357238">
            <a:off x="7867239" y="7397787"/>
            <a:ext cx="810092" cy="610266"/>
          </a:xfrm>
          <a:prstGeom prst="rightArrow">
            <a:avLst>
              <a:gd name="adj1" fmla="val 28635"/>
              <a:gd name="adj2" fmla="val 7444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2028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Measuring Test Effectiveness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50" indent="-666750"/>
            <a:r>
              <a:t>Big issue, regardless of TDD</a:t>
            </a:r>
          </a:p>
          <a:p>
            <a:pPr marL="1428750" indent="-666750"/>
            <a:r>
              <a:t>#bugs found in QA is a tricky measure</a:t>
            </a:r>
          </a:p>
          <a:p>
            <a:pPr marL="1428750" indent="-666750"/>
            <a:r>
              <a:rPr i="1"/>
              <a:t>Code coverage</a:t>
            </a:r>
            <a:r>
              <a:t> is often used</a:t>
            </a:r>
          </a:p>
        </p:txBody>
      </p:sp>
    </p:spTree>
    <p:extLst>
      <p:ext uri="{BB962C8B-B14F-4D97-AF65-F5344CB8AC3E}">
        <p14:creationId xmlns:p14="http://schemas.microsoft.com/office/powerpoint/2010/main" val="232966682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457200" y="19685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TDD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200" y="54864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“Regular” Development</a:t>
            </a:r>
          </a:p>
        </p:txBody>
      </p:sp>
      <p:sp>
        <p:nvSpPr>
          <p:cNvPr id="524" name="Shape 524"/>
          <p:cNvSpPr/>
          <p:nvPr/>
        </p:nvSpPr>
        <p:spPr>
          <a:xfrm>
            <a:off x="8827622" y="2266950"/>
            <a:ext cx="39624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sp>
        <p:nvSpPr>
          <p:cNvPr id="525" name="Shape 525"/>
          <p:cNvSpPr/>
          <p:nvPr/>
        </p:nvSpPr>
        <p:spPr>
          <a:xfrm>
            <a:off x="8826500" y="5791200"/>
            <a:ext cx="39624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873500" y="1968500"/>
            <a:ext cx="4495800" cy="1943100"/>
            <a:chOff x="0" y="0"/>
            <a:chExt cx="4495800" cy="1943100"/>
          </a:xfrm>
        </p:grpSpPr>
        <p:sp>
          <p:nvSpPr>
            <p:cNvPr id="526" name="Shape 526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873500" y="5486400"/>
            <a:ext cx="4495800" cy="1943100"/>
            <a:chOff x="0" y="0"/>
            <a:chExt cx="4495800" cy="1943100"/>
          </a:xfrm>
        </p:grpSpPr>
        <p:sp>
          <p:nvSpPr>
            <p:cNvPr id="529" name="Shape 529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1075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  <p:bldP spid="524" grpId="0" animBg="1" advAuto="0"/>
      <p:bldP spid="525" grpId="0" animBg="1" advAuto="0"/>
      <p:bldP spid="528" grpId="0" animBg="1" advAuto="0"/>
      <p:bldP spid="53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514600"/>
          </a:xfrm>
          <a:prstGeom prst="rect">
            <a:avLst/>
          </a:prstGeom>
        </p:spPr>
        <p:txBody>
          <a:bodyPr/>
          <a:lstStyle/>
          <a:p>
            <a:r>
              <a:t>TDD and Coverage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320511" y="2603500"/>
            <a:ext cx="11731789" cy="6842158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TDD is not about more code coverage</a:t>
            </a:r>
          </a:p>
          <a:p>
            <a:pPr marL="1428750" indent="-666750"/>
            <a:r>
              <a:rPr dirty="0"/>
              <a:t>Managers can just set a target (</a:t>
            </a:r>
            <a:r>
              <a:rPr dirty="0" err="1"/>
              <a:t>eg</a:t>
            </a:r>
            <a:r>
              <a:rPr dirty="0"/>
              <a:t> &gt;50%) and let engineers decide how to achieve it</a:t>
            </a:r>
          </a:p>
          <a:p>
            <a:pPr marL="1428750" indent="-666750"/>
            <a:r>
              <a:rPr dirty="0"/>
              <a:t>TDD is about </a:t>
            </a:r>
            <a:r>
              <a:rPr i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321384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Coverage Does Not Tell You Much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void </a:t>
            </a:r>
            <a:r>
              <a:rPr dirty="0" err="1">
                <a:solidFill>
                  <a:srgbClr val="0433FF"/>
                </a:solidFill>
              </a:rPr>
              <a:t>testInsertOneElement</a:t>
            </a:r>
            <a:r>
              <a:rPr dirty="0">
                <a:solidFill>
                  <a:srgbClr val="0433FF"/>
                </a:solidFill>
              </a:rPr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size = </a:t>
            </a:r>
            <a:r>
              <a:rPr dirty="0" err="1"/>
              <a:t>list.size</a:t>
            </a:r>
            <a:r>
              <a:rPr dirty="0"/>
              <a:t>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size 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538" name="Shape 538"/>
          <p:cNvSpPr/>
          <p:nvPr/>
        </p:nvSpPr>
        <p:spPr>
          <a:xfrm>
            <a:off x="7843101" y="4172823"/>
            <a:ext cx="377739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Let’s say 15% coverage</a:t>
            </a:r>
          </a:p>
        </p:txBody>
      </p:sp>
      <p:grpSp>
        <p:nvGrpSpPr>
          <p:cNvPr id="542" name="Group 542"/>
          <p:cNvGrpSpPr/>
          <p:nvPr/>
        </p:nvGrpSpPr>
        <p:grpSpPr>
          <a:xfrm>
            <a:off x="1197564" y="6686615"/>
            <a:ext cx="10255086" cy="1346200"/>
            <a:chOff x="0" y="-12635"/>
            <a:chExt cx="10255085" cy="1346200"/>
          </a:xfrm>
        </p:grpSpPr>
        <p:sp>
          <p:nvSpPr>
            <p:cNvPr id="539" name="Shape 539"/>
            <p:cNvSpPr/>
            <p:nvPr/>
          </p:nvSpPr>
          <p:spPr>
            <a:xfrm>
              <a:off x="0" y="311150"/>
              <a:ext cx="413817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//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3281" y="681703"/>
              <a:ext cx="5385066" cy="397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13384" y="-12635"/>
              <a:ext cx="3441701" cy="134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Coverage does not change!!!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594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Good Are Your Test Assertions?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xfrm>
            <a:off x="197963" y="2933700"/>
            <a:ext cx="12570979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Current tools cannot tell you that</a:t>
            </a:r>
          </a:p>
          <a:p>
            <a:pPr marL="1696357" lvl="1" indent="-489857"/>
            <a:r>
              <a:rPr lang="en-US" dirty="0"/>
              <a:t>However, </a:t>
            </a:r>
            <a:r>
              <a:rPr dirty="0"/>
              <a:t>“Mutation Testing” is st</a:t>
            </a:r>
            <a:r>
              <a:rPr lang="en-US" dirty="0"/>
              <a:t>arting to get usable</a:t>
            </a:r>
            <a:endParaRPr dirty="0"/>
          </a:p>
          <a:p>
            <a:pPr marL="1428750" indent="-666750"/>
            <a:r>
              <a:rPr dirty="0"/>
              <a:t>TDD helps you because </a:t>
            </a:r>
            <a:r>
              <a:rPr i="1" dirty="0"/>
              <a:t>force</a:t>
            </a:r>
            <a:r>
              <a:rPr dirty="0"/>
              <a:t> you to write effective assertions</a:t>
            </a:r>
          </a:p>
          <a:p>
            <a:pPr marL="1696357" lvl="1" indent="-489857"/>
            <a:r>
              <a:rPr i="1" dirty="0"/>
              <a:t>tests first need to fail</a:t>
            </a:r>
            <a:r>
              <a:rPr dirty="0"/>
              <a:t>, and then pass  </a:t>
            </a:r>
          </a:p>
        </p:txBody>
      </p:sp>
    </p:spTree>
    <p:extLst>
      <p:ext uri="{BB962C8B-B14F-4D97-AF65-F5344CB8AC3E}">
        <p14:creationId xmlns:p14="http://schemas.microsoft.com/office/powerpoint/2010/main" val="240615077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TDD is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t> Methodology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952500" y="2914584"/>
            <a:ext cx="11099800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You can write tests even without TDD</a:t>
            </a:r>
          </a:p>
          <a:p>
            <a:pPr marL="1428750" indent="-666750"/>
            <a:r>
              <a:rPr dirty="0"/>
              <a:t>Incremental, </a:t>
            </a:r>
            <a:r>
              <a:rPr i="1" dirty="0"/>
              <a:t>small</a:t>
            </a:r>
            <a:r>
              <a:rPr dirty="0"/>
              <a:t> steps, each one </a:t>
            </a:r>
            <a:r>
              <a:rPr i="1" dirty="0"/>
              <a:t>verified</a:t>
            </a:r>
          </a:p>
          <a:p>
            <a:pPr marL="1428750" indent="-666750"/>
            <a:r>
              <a:rPr lang="en-US" dirty="0"/>
              <a:t>Can be u</a:t>
            </a:r>
            <a:r>
              <a:rPr dirty="0"/>
              <a:t>seful for complex code</a:t>
            </a:r>
          </a:p>
          <a:p>
            <a:pPr marL="1251857" indent="-489857"/>
            <a:r>
              <a:rPr lang="en-US" dirty="0"/>
              <a:t> C</a:t>
            </a:r>
            <a:r>
              <a:rPr dirty="0"/>
              <a:t>an apply TDD only on subset of a project</a:t>
            </a:r>
          </a:p>
          <a:p>
            <a:pPr marL="1428750" indent="-666750"/>
            <a:r>
              <a:rPr dirty="0"/>
              <a:t>TDD </a:t>
            </a:r>
            <a:r>
              <a:rPr lang="en-US" dirty="0"/>
              <a:t>might</a:t>
            </a:r>
            <a:r>
              <a:rPr dirty="0"/>
              <a:t> lead to write very different code</a:t>
            </a:r>
          </a:p>
          <a:p>
            <a:pPr marL="1696357" lvl="1" indent="-489857"/>
            <a:r>
              <a:rPr dirty="0"/>
              <a:t>impact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44748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2.2 and 2.3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org.pg4200.les04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exercises/ex04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485200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With Math…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</p:spPr>
            <p:txBody>
              <a:bodyPr/>
              <a:lstStyle/>
              <a:p>
                <a:r>
                  <a:rPr lang="en-US" dirty="0"/>
                  <a:t>Example: sum all values up to </a:t>
                </a:r>
                <a:r>
                  <a:rPr lang="en-US" i="1" dirty="0"/>
                  <a:t>n</a:t>
                </a:r>
              </a:p>
              <a:p>
                <a:r>
                  <a:rPr lang="en-US" i="1" dirty="0"/>
                  <a:t>f(n) = 1 + 2 + 3 + 4 + … + (n-2) + (n-1) + n</a:t>
                </a:r>
              </a:p>
              <a:p>
                <a:pPr lvl="1"/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, </a:t>
                </a:r>
                <a:r>
                  <a:rPr lang="en-US" i="1" dirty="0"/>
                  <a:t>f(5) = 1 + 2 + 3 + 4 + 5 =15</a:t>
                </a:r>
                <a:endParaRPr lang="en-US" b="0" dirty="0"/>
              </a:p>
              <a:p>
                <a:r>
                  <a:rPr lang="en-US" dirty="0"/>
                  <a:t>Could be implemented with a </a:t>
                </a:r>
                <a:r>
                  <a:rPr lang="en-US" i="1" dirty="0"/>
                  <a:t>for</a:t>
                </a:r>
                <a:r>
                  <a:rPr lang="en-US" dirty="0"/>
                  <a:t>-loop, where </a:t>
                </a:r>
                <a:r>
                  <a:rPr lang="en-US" i="1" dirty="0" err="1"/>
                  <a:t>i</a:t>
                </a:r>
                <a:r>
                  <a:rPr lang="en-US" dirty="0"/>
                  <a:t> is added to a variable </a:t>
                </a:r>
                <a:r>
                  <a:rPr lang="en-US" i="1" dirty="0"/>
                  <a:t>sum</a:t>
                </a:r>
              </a:p>
              <a:p>
                <a:r>
                  <a:rPr lang="en-US" dirty="0"/>
                  <a:t>How does a recursive version look like?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  <a:blipFill>
                <a:blip r:embed="rId2"/>
                <a:stretch>
                  <a:fillRect l="-1186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4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426950" cy="6934200"/>
          </a:xfrm>
        </p:spPr>
        <p:txBody>
          <a:bodyPr/>
          <a:lstStyle/>
          <a:p>
            <a:r>
              <a:rPr lang="en-US" dirty="0"/>
              <a:t>Idea: if we can sum up to </a:t>
            </a:r>
            <a:r>
              <a:rPr lang="en-US" i="1" dirty="0"/>
              <a:t>n-1</a:t>
            </a:r>
            <a:r>
              <a:rPr lang="en-US" dirty="0"/>
              <a:t>, then, to sum up to </a:t>
            </a:r>
            <a:r>
              <a:rPr lang="en-US" i="1" dirty="0"/>
              <a:t>n</a:t>
            </a:r>
            <a:r>
              <a:rPr lang="en-US" dirty="0"/>
              <a:t>, we can just add </a:t>
            </a:r>
            <a:r>
              <a:rPr lang="en-US" i="1" dirty="0"/>
              <a:t>n</a:t>
            </a:r>
          </a:p>
          <a:p>
            <a:r>
              <a:rPr lang="en-US" i="1" dirty="0"/>
              <a:t>f(n) = n + f(n-1)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f(4) = 4 + f(3)</a:t>
            </a:r>
          </a:p>
          <a:p>
            <a:pPr lvl="1"/>
            <a:r>
              <a:rPr lang="en-US" dirty="0"/>
              <a:t>f(3) = 3 + f(2)</a:t>
            </a:r>
          </a:p>
          <a:p>
            <a:pPr lvl="1"/>
            <a:r>
              <a:rPr lang="en-US" dirty="0"/>
              <a:t>f(2) = 2 + f(1)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434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054185"/>
            <a:ext cx="65151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Stopping/Exit Criterion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3841750"/>
            <a:ext cx="5975350" cy="55372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f(n) = n + f(n-1)</a:t>
            </a:r>
          </a:p>
          <a:p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f(4) = 4 + f(3)</a:t>
            </a:r>
          </a:p>
          <a:p>
            <a:pPr lvl="1"/>
            <a:r>
              <a:rPr lang="en-US" i="1" dirty="0"/>
              <a:t>f(3) = 3 + f(2)</a:t>
            </a:r>
          </a:p>
          <a:p>
            <a:pPr lvl="1"/>
            <a:r>
              <a:rPr lang="en-US" i="1" dirty="0"/>
              <a:t>f(2) = 2 + f(1)</a:t>
            </a:r>
          </a:p>
          <a:p>
            <a:pPr lvl="1"/>
            <a:r>
              <a:rPr lang="en-US" i="1" dirty="0"/>
              <a:t>f(1) = 1 + f(0)</a:t>
            </a:r>
          </a:p>
          <a:p>
            <a:pPr lvl="1"/>
            <a:r>
              <a:rPr lang="en-US" i="1" dirty="0"/>
              <a:t>f(0) = 0 + f(-1)</a:t>
            </a:r>
          </a:p>
          <a:p>
            <a:pPr lvl="1"/>
            <a:r>
              <a:rPr lang="en-US" i="1" dirty="0"/>
              <a:t>f(-1) = -1 + f(-2)</a:t>
            </a:r>
          </a:p>
          <a:p>
            <a:pPr lvl="1"/>
            <a:r>
              <a:rPr lang="en-US" i="1" dirty="0"/>
              <a:t>f(-2) = -2 + f(-3)</a:t>
            </a:r>
          </a:p>
          <a:p>
            <a:pPr lvl="1"/>
            <a:r>
              <a:rPr lang="en-US" i="1" dirty="0"/>
              <a:t>etc.</a:t>
            </a:r>
          </a:p>
        </p:txBody>
      </p:sp>
      <p:pic>
        <p:nvPicPr>
          <p:cNvPr id="4098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92690"/>
            <a:ext cx="5756274" cy="3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must have a stopping criterion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Otherwise recursive call will go on “forever”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need</a:t>
                </a:r>
                <a:r>
                  <a:rPr kumimoji="0" lang="en-US" sz="36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to define a base value for which we do not make a recursive call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𝑓</m:t>
                    </m:r>
                    <m:d>
                      <m:dPr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𝑛</m:t>
                        </m:r>
                      </m:e>
                    </m:d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eqArrPr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0                   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=0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1                   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+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𝑛</m:t>
                                </m:r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blipFill>
                <a:blip r:embed="rId3"/>
                <a:stretch>
                  <a:fillRect l="-2464" t="-1444" r="-2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660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18873</TotalTime>
  <Words>4035</Words>
  <Application>Microsoft Macintosh PowerPoint</Application>
  <PresentationFormat>Custom</PresentationFormat>
  <Paragraphs>812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Cambria Math</vt:lpstr>
      <vt:lpstr>Gill Sans SemiBold</vt:lpstr>
      <vt:lpstr>Helvetica Light</vt:lpstr>
      <vt:lpstr>Helvetica Neue</vt:lpstr>
      <vt:lpstr>White</vt:lpstr>
      <vt:lpstr>PG4200: Algorithms And Data Structures  Lesson 04:  Recursion and  Test Driven Development (TDD)</vt:lpstr>
      <vt:lpstr>Recursion</vt:lpstr>
      <vt:lpstr>General Definition</vt:lpstr>
      <vt:lpstr>PowerPoint Presentation</vt:lpstr>
      <vt:lpstr>PowerPoint Presentation</vt:lpstr>
      <vt:lpstr>Wikipedia Definition</vt:lpstr>
      <vt:lpstr>Let’s Try With Math…</vt:lpstr>
      <vt:lpstr>Recursive Sum</vt:lpstr>
      <vt:lpstr>Stopping/Exit Criterion</vt:lpstr>
      <vt:lpstr>What If No Stopping?</vt:lpstr>
      <vt:lpstr>Number of Recursive Calls</vt:lpstr>
      <vt:lpstr>Reduced Input</vt:lpstr>
      <vt:lpstr>Sum Array Example</vt:lpstr>
      <vt:lpstr>sumX(a,s,e) = a[s] + sumX(a,s+1,e)</vt:lpstr>
      <vt:lpstr>PowerPoint Presentation</vt:lpstr>
      <vt:lpstr>sumY(a,s,e) = sumY(a,s,middle) + sumY(a,middle+1,e)</vt:lpstr>
      <vt:lpstr>PowerPoint Presentation</vt:lpstr>
      <vt:lpstr>PowerPoint Presentation</vt:lpstr>
      <vt:lpstr>PowerPoint Presentation</vt:lpstr>
      <vt:lpstr>Space Complexity</vt:lpstr>
      <vt:lpstr>Important to Remember</vt:lpstr>
      <vt:lpstr>Why Use Recursion???</vt:lpstr>
      <vt:lpstr>Recursion vs. Iterative</vt:lpstr>
      <vt:lpstr>Merge Sort</vt:lpstr>
      <vt:lpstr>Recursion</vt:lpstr>
      <vt:lpstr>Recursion End</vt:lpstr>
      <vt:lpstr>Merge of Halves</vt:lpstr>
      <vt:lpstr>Cost</vt:lpstr>
      <vt:lpstr>Considerations</vt:lpstr>
      <vt:lpstr>Wikipedia</vt:lpstr>
      <vt:lpstr>Quick Sort</vt:lpstr>
      <vt:lpstr>Recursion</vt:lpstr>
      <vt:lpstr>PowerPoint Presentation</vt:lpstr>
      <vt:lpstr>Choice of Pivot</vt:lpstr>
      <vt:lpstr>Which Sorting Algorithm to Use?</vt:lpstr>
      <vt:lpstr>Test Driven Development (TDD)</vt:lpstr>
      <vt:lpstr>TDD in One Slide</vt:lpstr>
      <vt:lpstr>What TDD is Not</vt:lpstr>
      <vt:lpstr>Why TDD???</vt:lpstr>
      <vt:lpstr>PowerPoint Presentation</vt:lpstr>
      <vt:lpstr>Some Facts on TDD</vt:lpstr>
      <vt:lpstr>PowerPoint Presentation</vt:lpstr>
      <vt:lpstr>TDD and Algorithms</vt:lpstr>
      <vt:lpstr>Do You Practice What You Preach?</vt:lpstr>
      <vt:lpstr>General Principles of TDD</vt:lpstr>
      <vt:lpstr>PowerPoint Presentation</vt:lpstr>
      <vt:lpstr>Example:  A List</vt:lpstr>
      <vt:lpstr>First Unit Test</vt:lpstr>
      <vt:lpstr>Fix The Code</vt:lpstr>
      <vt:lpstr>Refactor Step</vt:lpstr>
      <vt:lpstr>Integration Step</vt:lpstr>
      <vt:lpstr>Back to First Step</vt:lpstr>
      <vt:lpstr>Write A Second Test</vt:lpstr>
      <vt:lpstr>Minimal Fix</vt:lpstr>
      <vt:lpstr>Still need all passing tests</vt:lpstr>
      <vt:lpstr>Refactoring Step</vt:lpstr>
      <vt:lpstr>New Empty Stub</vt:lpstr>
      <vt:lpstr>Write A Third Test</vt:lpstr>
      <vt:lpstr>Minimal Fix Before Refactoring</vt:lpstr>
      <vt:lpstr>And so on... keep following the cycle</vt:lpstr>
      <vt:lpstr>Measuring Test Effectiveness</vt:lpstr>
      <vt:lpstr>PowerPoint Presentation</vt:lpstr>
      <vt:lpstr>TDD and Coverage</vt:lpstr>
      <vt:lpstr>Coverage Does Not Tell You Much</vt:lpstr>
      <vt:lpstr>How Good Are Your Test Assertions?</vt:lpstr>
      <vt:lpstr>TDD is A Design Methodology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cp:lastModifiedBy>Bogdan Marculescu</cp:lastModifiedBy>
  <cp:revision>223</cp:revision>
  <cp:lastPrinted>2021-09-16T13:15:30Z</cp:lastPrinted>
  <dcterms:modified xsi:type="dcterms:W3CDTF">2022-03-04T07:29:08Z</dcterms:modified>
</cp:coreProperties>
</file>